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Default Extension="emf" ContentType="image/x-emf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slides/slide32.xml" ContentType="application/vnd.openxmlformats-officedocument.presentationml.slide+xml"/>
  <Default Extension="fntdata" ContentType="application/x-fontdata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9" r:id="rId1"/>
  </p:sldMasterIdLst>
  <p:notesMasterIdLst>
    <p:notesMasterId r:id="rId103"/>
  </p:notesMasterIdLst>
  <p:handoutMasterIdLst>
    <p:handoutMasterId r:id="rId104"/>
  </p:handoutMasterIdLst>
  <p:sldIdLst>
    <p:sldId id="773" r:id="rId2"/>
    <p:sldId id="774" r:id="rId3"/>
    <p:sldId id="728" r:id="rId4"/>
    <p:sldId id="729" r:id="rId5"/>
    <p:sldId id="730" r:id="rId6"/>
    <p:sldId id="733" r:id="rId7"/>
    <p:sldId id="756" r:id="rId8"/>
    <p:sldId id="734" r:id="rId9"/>
    <p:sldId id="735" r:id="rId10"/>
    <p:sldId id="736" r:id="rId11"/>
    <p:sldId id="737" r:id="rId12"/>
    <p:sldId id="738" r:id="rId13"/>
    <p:sldId id="739" r:id="rId14"/>
    <p:sldId id="740" r:id="rId15"/>
    <p:sldId id="741" r:id="rId16"/>
    <p:sldId id="742" r:id="rId17"/>
    <p:sldId id="743" r:id="rId18"/>
    <p:sldId id="744" r:id="rId19"/>
    <p:sldId id="745" r:id="rId20"/>
    <p:sldId id="757" r:id="rId21"/>
    <p:sldId id="767" r:id="rId22"/>
    <p:sldId id="768" r:id="rId23"/>
    <p:sldId id="769" r:id="rId24"/>
    <p:sldId id="752" r:id="rId25"/>
    <p:sldId id="753" r:id="rId26"/>
    <p:sldId id="755" r:id="rId27"/>
    <p:sldId id="758" r:id="rId28"/>
    <p:sldId id="759" r:id="rId29"/>
    <p:sldId id="760" r:id="rId30"/>
    <p:sldId id="762" r:id="rId31"/>
    <p:sldId id="770" r:id="rId32"/>
    <p:sldId id="766" r:id="rId33"/>
    <p:sldId id="763" r:id="rId34"/>
    <p:sldId id="764" r:id="rId35"/>
    <p:sldId id="765" r:id="rId36"/>
    <p:sldId id="775" r:id="rId37"/>
    <p:sldId id="776" r:id="rId38"/>
    <p:sldId id="777" r:id="rId39"/>
    <p:sldId id="778" r:id="rId40"/>
    <p:sldId id="779" r:id="rId41"/>
    <p:sldId id="780" r:id="rId42"/>
    <p:sldId id="781" r:id="rId43"/>
    <p:sldId id="782" r:id="rId44"/>
    <p:sldId id="783" r:id="rId45"/>
    <p:sldId id="784" r:id="rId46"/>
    <p:sldId id="785" r:id="rId47"/>
    <p:sldId id="786" r:id="rId48"/>
    <p:sldId id="787" r:id="rId49"/>
    <p:sldId id="788" r:id="rId50"/>
    <p:sldId id="789" r:id="rId51"/>
    <p:sldId id="790" r:id="rId52"/>
    <p:sldId id="791" r:id="rId53"/>
    <p:sldId id="792" r:id="rId54"/>
    <p:sldId id="793" r:id="rId55"/>
    <p:sldId id="794" r:id="rId56"/>
    <p:sldId id="795" r:id="rId57"/>
    <p:sldId id="796" r:id="rId58"/>
    <p:sldId id="797" r:id="rId59"/>
    <p:sldId id="798" r:id="rId60"/>
    <p:sldId id="799" r:id="rId61"/>
    <p:sldId id="800" r:id="rId62"/>
    <p:sldId id="801" r:id="rId63"/>
    <p:sldId id="802" r:id="rId64"/>
    <p:sldId id="803" r:id="rId65"/>
    <p:sldId id="804" r:id="rId66"/>
    <p:sldId id="805" r:id="rId67"/>
    <p:sldId id="806" r:id="rId68"/>
    <p:sldId id="807" r:id="rId69"/>
    <p:sldId id="808" r:id="rId70"/>
    <p:sldId id="809" r:id="rId71"/>
    <p:sldId id="810" r:id="rId72"/>
    <p:sldId id="811" r:id="rId73"/>
    <p:sldId id="812" r:id="rId74"/>
    <p:sldId id="813" r:id="rId75"/>
    <p:sldId id="814" r:id="rId76"/>
    <p:sldId id="815" r:id="rId77"/>
    <p:sldId id="816" r:id="rId78"/>
    <p:sldId id="817" r:id="rId79"/>
    <p:sldId id="818" r:id="rId80"/>
    <p:sldId id="819" r:id="rId81"/>
    <p:sldId id="820" r:id="rId82"/>
    <p:sldId id="821" r:id="rId83"/>
    <p:sldId id="822" r:id="rId84"/>
    <p:sldId id="823" r:id="rId85"/>
    <p:sldId id="824" r:id="rId86"/>
    <p:sldId id="825" r:id="rId87"/>
    <p:sldId id="826" r:id="rId88"/>
    <p:sldId id="827" r:id="rId89"/>
    <p:sldId id="828" r:id="rId90"/>
    <p:sldId id="829" r:id="rId91"/>
    <p:sldId id="830" r:id="rId92"/>
    <p:sldId id="831" r:id="rId93"/>
    <p:sldId id="832" r:id="rId94"/>
    <p:sldId id="833" r:id="rId95"/>
    <p:sldId id="834" r:id="rId96"/>
    <p:sldId id="835" r:id="rId97"/>
    <p:sldId id="836" r:id="rId98"/>
    <p:sldId id="837" r:id="rId99"/>
    <p:sldId id="838" r:id="rId100"/>
    <p:sldId id="839" r:id="rId101"/>
    <p:sldId id="840" r:id="rId102"/>
  </p:sldIdLst>
  <p:sldSz cx="9906000" cy="6858000" type="A4"/>
  <p:notesSz cx="6735763" cy="9866313"/>
  <p:embeddedFontLst>
    <p:embeddedFont>
      <p:font typeface="Calibri" pitchFamily="34" charset="0"/>
      <p:regular r:id="rId105"/>
      <p:bold r:id="rId106"/>
      <p:italic r:id="rId107"/>
      <p:boldItalic r:id="rId108"/>
    </p:embeddedFont>
    <p:embeddedFont>
      <p:font typeface="맑은 고딕" pitchFamily="50" charset="-127"/>
      <p:regular r:id="rId109"/>
      <p:bold r:id="rId110"/>
    </p:embeddedFont>
    <p:embeddedFont>
      <p:font typeface="휴먼엑스포" pitchFamily="18" charset="-127"/>
      <p:regular r:id="rId111"/>
    </p:embeddedFont>
    <p:embeddedFont>
      <p:font typeface="함초롬바탕" pitchFamily="18" charset="-127"/>
      <p:regular r:id="rId112"/>
      <p:bold r:id="rId113"/>
    </p:embeddedFont>
    <p:embeddedFont>
      <p:font typeface="함초롬돋움" pitchFamily="18" charset="-127"/>
      <p:regular r:id="rId114"/>
      <p:bold r:id="rId115"/>
    </p:embeddedFont>
    <p:embeddedFont>
      <p:font typeface="Helvetica" pitchFamily="34" charset="0"/>
      <p:regular r:id="rId116"/>
      <p:bold r:id="rId117"/>
      <p:italic r:id="rId118"/>
      <p:boldItalic r:id="rId119"/>
    </p:embeddedFont>
    <p:embeddedFont>
      <p:font typeface="-윤고딕330" pitchFamily="18" charset="-127"/>
      <p:regular r:id="rId120"/>
    </p:embeddedFont>
    <p:embeddedFont>
      <p:font typeface="나눔고딕 ExtraBold" pitchFamily="50" charset="-127"/>
      <p:bold r:id="rId121"/>
    </p:embeddedFont>
    <p:embeddedFont>
      <p:font typeface="Tahoma" pitchFamily="34" charset="0"/>
      <p:regular r:id="rId122"/>
      <p:bold r:id="rId1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6" userDrawn="1">
          <p15:clr>
            <a:srgbClr val="A4A3A4"/>
          </p15:clr>
        </p15:guide>
        <p15:guide id="2" pos="3143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5B9BD5"/>
    <a:srgbClr val="40ABAB"/>
    <a:srgbClr val="3333FF"/>
    <a:srgbClr val="000000"/>
    <a:srgbClr val="000099"/>
    <a:srgbClr val="010A14"/>
    <a:srgbClr val="02070E"/>
    <a:srgbClr val="00172B"/>
    <a:srgbClr val="010A13"/>
    <a:srgbClr val="001E3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4" autoAdjust="0"/>
    <p:restoredTop sz="82020" autoAdjust="0"/>
  </p:normalViewPr>
  <p:slideViewPr>
    <p:cSldViewPr snapToGrid="0">
      <p:cViewPr varScale="1">
        <p:scale>
          <a:sx n="95" d="100"/>
          <a:sy n="95" d="100"/>
        </p:scale>
        <p:origin x="-1956" y="-102"/>
      </p:cViewPr>
      <p:guideLst>
        <p:guide orient="horz" pos="96"/>
        <p:guide orient="horz" pos="2183"/>
        <p:guide pos="314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30" y="9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8.fntdata"/><Relationship Id="rId16" Type="http://schemas.openxmlformats.org/officeDocument/2006/relationships/slide" Target="slides/slide15.xml"/><Relationship Id="rId107" Type="http://schemas.openxmlformats.org/officeDocument/2006/relationships/font" Target="fonts/font3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9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1.fntdata"/><Relationship Id="rId113" Type="http://schemas.openxmlformats.org/officeDocument/2006/relationships/font" Target="fonts/font9.fntdata"/><Relationship Id="rId118" Type="http://schemas.openxmlformats.org/officeDocument/2006/relationships/font" Target="fonts/font14.fntdata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4.fntdata"/><Relationship Id="rId116" Type="http://schemas.openxmlformats.org/officeDocument/2006/relationships/font" Target="fonts/font12.fntdata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.fntdata"/><Relationship Id="rId114" Type="http://schemas.openxmlformats.org/officeDocument/2006/relationships/font" Target="fonts/font10.fntdata"/><Relationship Id="rId119" Type="http://schemas.openxmlformats.org/officeDocument/2006/relationships/font" Target="fonts/font15.fntdata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5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120" Type="http://schemas.openxmlformats.org/officeDocument/2006/relationships/font" Target="fonts/font16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6.fntdata"/><Relationship Id="rId115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580" cy="494311"/>
          </a:xfrm>
          <a:prstGeom prst="rect">
            <a:avLst/>
          </a:prstGeom>
        </p:spPr>
        <p:txBody>
          <a:bodyPr vert="horz" lIns="87554" tIns="43777" rIns="87554" bIns="43777" rtlCol="0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679" y="0"/>
            <a:ext cx="2918579" cy="494311"/>
          </a:xfrm>
          <a:prstGeom prst="rect">
            <a:avLst/>
          </a:prstGeom>
        </p:spPr>
        <p:txBody>
          <a:bodyPr vert="horz" lIns="87554" tIns="43777" rIns="87554" bIns="43777" rtlCol="0"/>
          <a:lstStyle>
            <a:lvl1pPr algn="r">
              <a:defRPr sz="1100"/>
            </a:lvl1pPr>
          </a:lstStyle>
          <a:p>
            <a:fld id="{936661C9-FE1F-4BAE-B0E5-03D1743E0F1D}" type="datetimeFigureOut">
              <a:rPr lang="ko-KR" altLang="en-US" smtClean="0"/>
              <a:pPr/>
              <a:t>2018-02-09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372002"/>
            <a:ext cx="2918580" cy="494311"/>
          </a:xfrm>
          <a:prstGeom prst="rect">
            <a:avLst/>
          </a:prstGeom>
        </p:spPr>
        <p:txBody>
          <a:bodyPr vert="horz" lIns="87554" tIns="43777" rIns="87554" bIns="43777" rtlCol="0" anchor="b"/>
          <a:lstStyle>
            <a:lvl1pPr algn="l">
              <a:defRPr sz="11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679" y="9372002"/>
            <a:ext cx="2918579" cy="494311"/>
          </a:xfrm>
          <a:prstGeom prst="rect">
            <a:avLst/>
          </a:prstGeom>
        </p:spPr>
        <p:txBody>
          <a:bodyPr vert="horz" lIns="87554" tIns="43777" rIns="87554" bIns="43777" rtlCol="0" anchor="b"/>
          <a:lstStyle>
            <a:lvl1pPr algn="r">
              <a:defRPr sz="1100"/>
            </a:lvl1pPr>
          </a:lstStyle>
          <a:p>
            <a:fld id="{604AF9E3-491A-40DD-97A4-A557853B805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10127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00263" y="339725"/>
            <a:ext cx="2535237" cy="1755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7" tIns="45384" rIns="90767" bIns="4538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88281" y="2289961"/>
            <a:ext cx="6159204" cy="757635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062186" y="9371287"/>
            <a:ext cx="672017" cy="495028"/>
          </a:xfrm>
          <a:prstGeom prst="rect">
            <a:avLst/>
          </a:prstGeom>
        </p:spPr>
        <p:txBody>
          <a:bodyPr vert="horz" lIns="90767" tIns="45384" rIns="90767" bIns="45384" rtlCol="0" anchor="b"/>
          <a:lstStyle>
            <a:lvl1pPr algn="r">
              <a:defRPr sz="1100"/>
            </a:lvl1pPr>
          </a:lstStyle>
          <a:p>
            <a:fld id="{123F0BCE-8842-48BB-B417-565C32B1022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3528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lnSpc>
        <a:spcPts val="1400"/>
      </a:lnSpc>
      <a:spcAft>
        <a:spcPts val="800"/>
      </a:spcAft>
      <a:defRPr sz="13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1" hangingPunct="1">
      <a:defRPr sz="1100" kern="1200">
        <a:solidFill>
          <a:schemeClr val="tx1"/>
        </a:solidFill>
        <a:latin typeface="Helvetica" panose="020B0604020202030204" pitchFamily="34" charset="0"/>
        <a:ea typeface="+mn-ea"/>
        <a:cs typeface="+mn-cs"/>
      </a:defRPr>
    </a:lvl2pPr>
    <a:lvl3pPr marL="914400" algn="l" defTabSz="914400" rtl="0" eaLnBrk="1" latinLnBrk="1" hangingPunct="1">
      <a:defRPr sz="1100" kern="1200">
        <a:solidFill>
          <a:schemeClr val="tx1"/>
        </a:solidFill>
        <a:latin typeface="Helvetica" panose="020B0604020202030204" pitchFamily="34" charset="0"/>
        <a:ea typeface="+mn-ea"/>
        <a:cs typeface="+mn-cs"/>
      </a:defRPr>
    </a:lvl3pPr>
    <a:lvl4pPr marL="1371600" algn="l" defTabSz="914400" rtl="0" eaLnBrk="1" latinLnBrk="1" hangingPunct="1">
      <a:defRPr sz="1100" kern="1200">
        <a:solidFill>
          <a:schemeClr val="tx1"/>
        </a:solidFill>
        <a:latin typeface="Helvetica" panose="020B0604020202030204" pitchFamily="34" charset="0"/>
        <a:ea typeface="+mn-ea"/>
        <a:cs typeface="+mn-cs"/>
      </a:defRPr>
    </a:lvl4pPr>
    <a:lvl5pPr marL="1828800" algn="l" defTabSz="914400" rtl="0" eaLnBrk="1" latinLnBrk="1" hangingPunct="1">
      <a:defRPr sz="1100" kern="1200">
        <a:solidFill>
          <a:schemeClr val="tx1"/>
        </a:solidFill>
        <a:latin typeface="Helvetica" panose="020B0604020202030204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em2m.org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7519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ko-KR" dirty="0" smtClean="0"/>
              <a:t>Hello and welcome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61349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MySQL </a:t>
            </a:r>
            <a:r>
              <a:rPr lang="ko-KR" altLang="en-US" dirty="0" smtClean="0"/>
              <a:t>서버</a:t>
            </a:r>
            <a:r>
              <a:rPr lang="ko-KR" altLang="en-US" baseline="0" dirty="0" smtClean="0"/>
              <a:t> 연결을 위해 계정 패스워드 설정을 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설정한 패스워드는 꼭 기억을 하고 계셔야 합니다</a:t>
            </a:r>
            <a:r>
              <a:rPr lang="en-US" altLang="ko-KR" baseline="0" dirty="0" smtClean="0"/>
              <a:t>. Next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Execute </a:t>
            </a:r>
            <a:r>
              <a:rPr lang="ko-KR" altLang="en-US" baseline="0" dirty="0" smtClean="0"/>
              <a:t>버튼을 눌러 설치를 마무리합니다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0918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통신을 위한 </a:t>
            </a:r>
            <a:r>
              <a:rPr lang="en-US" altLang="ko-KR" dirty="0" smtClean="0"/>
              <a:t>MQTT</a:t>
            </a:r>
            <a:r>
              <a:rPr lang="ko-KR" altLang="en-US" dirty="0" smtClean="0"/>
              <a:t>는 개발하고자 하는 환경에서 </a:t>
            </a:r>
            <a:r>
              <a:rPr lang="en-US" altLang="ko-KR" dirty="0" smtClean="0"/>
              <a:t>MQTT</a:t>
            </a:r>
            <a:r>
              <a:rPr lang="ko-KR" altLang="en-US" baseline="0" dirty="0" smtClean="0"/>
              <a:t> 프로토콜</a:t>
            </a:r>
            <a:r>
              <a:rPr lang="ko-KR" altLang="en-US" dirty="0" smtClean="0"/>
              <a:t> 사용할 경우에만 설치합니다</a:t>
            </a:r>
            <a:r>
              <a:rPr lang="en-US" altLang="ko-KR" dirty="0" smtClean="0"/>
              <a:t>. MQTT </a:t>
            </a:r>
            <a:r>
              <a:rPr lang="ko-KR" altLang="en-US" dirty="0" smtClean="0"/>
              <a:t>사용을 위해 </a:t>
            </a:r>
            <a:r>
              <a:rPr lang="en-US" altLang="ko-KR" dirty="0" smtClean="0"/>
              <a:t>mosquito.org</a:t>
            </a:r>
            <a:r>
              <a:rPr lang="ko-KR" altLang="en-US" dirty="0" smtClean="0"/>
              <a:t>에서 오픈소스로 제공되는 </a:t>
            </a:r>
            <a:r>
              <a:rPr lang="en-US" altLang="ko-KR" dirty="0" smtClean="0"/>
              <a:t>MQTT</a:t>
            </a:r>
            <a:r>
              <a:rPr lang="en-US" altLang="ko-KR" baseline="0" dirty="0" smtClean="0"/>
              <a:t> broker </a:t>
            </a:r>
            <a:r>
              <a:rPr lang="en-US" altLang="ko-KR" baseline="0" dirty="0" err="1" smtClean="0"/>
              <a:t>Mosquitto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서버를 설치합니다</a:t>
            </a:r>
            <a:r>
              <a:rPr lang="en-US" altLang="ko-KR" baseline="0" dirty="0" smtClean="0"/>
              <a:t>. Downloads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Older downloads~</a:t>
            </a:r>
            <a:r>
              <a:rPr lang="ko-KR" altLang="en-US" baseline="0" dirty="0" smtClean="0"/>
              <a:t>를 클릭합니다</a:t>
            </a:r>
            <a:r>
              <a:rPr lang="en-US" altLang="ko-KR" baseline="0" dirty="0" smtClean="0"/>
              <a:t>. Binary-win32</a:t>
            </a:r>
            <a:r>
              <a:rPr lang="ko-KR" altLang="en-US" baseline="0" dirty="0" smtClean="0"/>
              <a:t>에 들어가 </a:t>
            </a:r>
            <a:r>
              <a:rPr lang="en-US" altLang="ko-KR" baseline="0" dirty="0" smtClean="0"/>
              <a:t>mosquito-1.3.5 </a:t>
            </a:r>
            <a:r>
              <a:rPr lang="ko-KR" altLang="en-US" baseline="0" dirty="0" smtClean="0"/>
              <a:t>버전을 다운받아 설치합니다</a:t>
            </a:r>
            <a:r>
              <a:rPr lang="en-US" altLang="ko-KR" baseline="0" dirty="0" smtClean="0"/>
              <a:t>. 1.3.5</a:t>
            </a:r>
            <a:r>
              <a:rPr lang="ko-KR" altLang="en-US" baseline="0" dirty="0" smtClean="0"/>
              <a:t>버전을 사용하는 이유는 최신 버전은 불필요한 설정을 해야하는 부분이 있는데 불필요한 설정 없이 정상적인 </a:t>
            </a:r>
            <a:r>
              <a:rPr lang="en-US" altLang="ko-KR" baseline="0" dirty="0" smtClean="0"/>
              <a:t>MQTT </a:t>
            </a:r>
            <a:r>
              <a:rPr lang="ko-KR" altLang="en-US" baseline="0" dirty="0" smtClean="0"/>
              <a:t>사용을 위해 </a:t>
            </a:r>
            <a:r>
              <a:rPr lang="en-US" altLang="ko-KR" baseline="0" dirty="0" smtClean="0"/>
              <a:t>1.3.5</a:t>
            </a:r>
            <a:r>
              <a:rPr lang="ko-KR" altLang="en-US" baseline="0" dirty="0" smtClean="0"/>
              <a:t>버전이 </a:t>
            </a:r>
            <a:r>
              <a:rPr lang="ko-KR" altLang="en-US" baseline="0" smtClean="0"/>
              <a:t>최적이기 때문입니다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45089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강의에서 실행하는 </a:t>
            </a:r>
            <a:r>
              <a:rPr lang="en-US" altLang="ko-KR" dirty="0" smtClean="0"/>
              <a:t>Mobius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Yellow Turtle </a:t>
            </a:r>
            <a:r>
              <a:rPr lang="ko-KR" altLang="en-US" dirty="0" smtClean="0"/>
              <a:t>업그레이드 버전인 </a:t>
            </a:r>
            <a:r>
              <a:rPr lang="en-US" altLang="ko-KR" dirty="0" smtClean="0"/>
              <a:t>2.0</a:t>
            </a:r>
            <a:r>
              <a:rPr lang="ko-KR" altLang="en-US" dirty="0" smtClean="0"/>
              <a:t>을 사용하기 때문에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실행을 위해 </a:t>
            </a:r>
            <a:r>
              <a:rPr lang="en-US" altLang="ko-KR" dirty="0" smtClean="0"/>
              <a:t>Node JS</a:t>
            </a:r>
            <a:r>
              <a:rPr lang="ko-KR" altLang="en-US" dirty="0" smtClean="0"/>
              <a:t>를 설치합니다</a:t>
            </a:r>
            <a:r>
              <a:rPr lang="en-US" altLang="ko-KR" dirty="0" smtClean="0"/>
              <a:t>. Nodejs.org</a:t>
            </a:r>
            <a:r>
              <a:rPr lang="ko-KR" altLang="en-US" dirty="0" smtClean="0"/>
              <a:t>에 접속하여 </a:t>
            </a:r>
            <a:r>
              <a:rPr lang="en-US" altLang="ko-KR" dirty="0" smtClean="0"/>
              <a:t>LTS </a:t>
            </a:r>
            <a:r>
              <a:rPr lang="ko-KR" altLang="en-US" dirty="0" smtClean="0"/>
              <a:t>버전을 다운받아 설치합니다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8995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Mobius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서버를 설치 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본 강의에서는 </a:t>
            </a:r>
            <a:r>
              <a:rPr lang="en-US" altLang="ko-KR" baseline="0" dirty="0" smtClean="0"/>
              <a:t>Mobius 2.0</a:t>
            </a:r>
            <a:r>
              <a:rPr lang="ko-KR" altLang="en-US" baseline="0" dirty="0" smtClean="0"/>
              <a:t>을 사용합니다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3883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Open sources-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Mobius</a:t>
            </a:r>
            <a:r>
              <a:rPr lang="ko-KR" altLang="en-US" baseline="0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들어가 </a:t>
            </a:r>
            <a:r>
              <a:rPr lang="en-US" altLang="ko-KR" baseline="0" dirty="0" smtClean="0"/>
              <a:t>zip</a:t>
            </a:r>
            <a:r>
              <a:rPr lang="ko-KR" altLang="en-US" baseline="0" dirty="0" smtClean="0"/>
              <a:t>파일을 다운로드한 뒤 압축을 풀어줍니다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60330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연결 해주기 위해 </a:t>
            </a:r>
            <a:r>
              <a:rPr lang="en-US" altLang="ko-KR" baseline="0" dirty="0" smtClean="0"/>
              <a:t>MySQL-Workbench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mobiusdb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테이블을 가져오겠습니다</a:t>
            </a:r>
            <a:r>
              <a:rPr lang="en-US" altLang="ko-KR" baseline="0" dirty="0" smtClean="0"/>
              <a:t>. Workbench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Server </a:t>
            </a:r>
            <a:r>
              <a:rPr lang="ko-KR" altLang="en-US" baseline="0" dirty="0" smtClean="0"/>
              <a:t>메뉴에서 </a:t>
            </a:r>
            <a:r>
              <a:rPr lang="en-US" altLang="ko-KR" baseline="0" dirty="0" smtClean="0"/>
              <a:t>Data Import</a:t>
            </a:r>
            <a:r>
              <a:rPr lang="ko-KR" altLang="en-US" baseline="0" dirty="0" smtClean="0"/>
              <a:t>를 실행시켜 </a:t>
            </a:r>
            <a:r>
              <a:rPr lang="en-US" altLang="ko-KR" baseline="0" dirty="0" smtClean="0"/>
              <a:t>Import from Self-Contained File</a:t>
            </a:r>
            <a:r>
              <a:rPr lang="ko-KR" altLang="en-US" baseline="0" dirty="0" smtClean="0"/>
              <a:t>을 체크한 뒤 </a:t>
            </a:r>
            <a:r>
              <a:rPr lang="en-US" altLang="ko-KR" baseline="0" dirty="0" err="1" smtClean="0"/>
              <a:t>mobiusdb.sql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load </a:t>
            </a:r>
            <a:r>
              <a:rPr lang="ko-KR" altLang="en-US" baseline="0" dirty="0" smtClean="0"/>
              <a:t>시킵니다</a:t>
            </a:r>
            <a:r>
              <a:rPr lang="en-US" altLang="ko-KR" baseline="0" dirty="0" smtClean="0"/>
              <a:t>. Start Import </a:t>
            </a:r>
            <a:r>
              <a:rPr lang="ko-KR" altLang="en-US" baseline="0" dirty="0" smtClean="0"/>
              <a:t>를 눌러 </a:t>
            </a:r>
            <a:r>
              <a:rPr lang="en-US" altLang="ko-KR" baseline="0" dirty="0" err="1" smtClean="0"/>
              <a:t>mobiusdb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Import </a:t>
            </a:r>
            <a:r>
              <a:rPr lang="ko-KR" altLang="en-US" baseline="0" dirty="0" smtClean="0"/>
              <a:t>시켜줍니다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4110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새로고침</a:t>
            </a:r>
            <a:r>
              <a:rPr lang="ko-KR" altLang="en-US" dirty="0" smtClean="0"/>
              <a:t> 버튼을 눌러보면 왼쪽 그림과 같던 스키마 목록이 오른쪽 그림과 같이 변경되며 </a:t>
            </a:r>
            <a:r>
              <a:rPr lang="en-US" altLang="ko-KR" dirty="0" err="1" smtClean="0"/>
              <a:t>mobiusdb</a:t>
            </a:r>
            <a:r>
              <a:rPr lang="ko-KR" altLang="en-US" baseline="0" dirty="0" smtClean="0"/>
              <a:t> 스키마가 </a:t>
            </a:r>
            <a:r>
              <a:rPr lang="en-US" altLang="ko-KR" baseline="0" dirty="0" smtClean="0"/>
              <a:t>Import </a:t>
            </a:r>
            <a:r>
              <a:rPr lang="ko-KR" altLang="en-US" baseline="0" dirty="0" smtClean="0"/>
              <a:t>되었음을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28938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Ocean</a:t>
            </a:r>
            <a:r>
              <a:rPr lang="ko-KR" altLang="en-US" dirty="0" smtClean="0"/>
              <a:t>에서 다운 받았던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서버를 실행 시키기 위해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또는 명령프롬프트 창에서 </a:t>
            </a:r>
            <a:r>
              <a:rPr lang="en-US" altLang="ko-KR" dirty="0" smtClean="0"/>
              <a:t>node modules</a:t>
            </a:r>
            <a:r>
              <a:rPr lang="ko-KR" altLang="en-US" dirty="0" smtClean="0"/>
              <a:t>을 설치해줄 필요가 있습니다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또는 명령프롬프트 창에서 압축 풀었던 </a:t>
            </a:r>
            <a:r>
              <a:rPr lang="en-US" altLang="ko-KR" dirty="0" smtClean="0"/>
              <a:t>Mobius-2.0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폴더로 이동한 뒤 </a:t>
            </a:r>
            <a:r>
              <a:rPr lang="en-US" altLang="ko-KR" baseline="0" dirty="0" err="1" smtClean="0"/>
              <a:t>npm</a:t>
            </a:r>
            <a:r>
              <a:rPr lang="en-US" altLang="ko-KR" baseline="0" dirty="0" smtClean="0"/>
              <a:t> install </a:t>
            </a:r>
            <a:r>
              <a:rPr lang="ko-KR" altLang="en-US" baseline="0" dirty="0" smtClean="0"/>
              <a:t>명령어를 실행하여 </a:t>
            </a:r>
            <a:r>
              <a:rPr lang="en-US" altLang="ko-KR" baseline="0" dirty="0" smtClean="0"/>
              <a:t>node modules</a:t>
            </a:r>
            <a:r>
              <a:rPr lang="ko-KR" altLang="en-US" baseline="0" dirty="0" smtClean="0"/>
              <a:t>를 설치합니다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왼쪽 아래 그림 처럼 폴더가 생성됨을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63205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Mobius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연결하는 마지막 단계 입니다</a:t>
            </a:r>
            <a:r>
              <a:rPr lang="en-US" altLang="ko-KR" dirty="0" smtClean="0"/>
              <a:t>. Mobius-2.0</a:t>
            </a:r>
            <a:r>
              <a:rPr lang="ko-KR" altLang="en-US" dirty="0" smtClean="0"/>
              <a:t>폴더에서 </a:t>
            </a:r>
            <a:r>
              <a:rPr lang="en-US" altLang="ko-KR" dirty="0" err="1" smtClean="0"/>
              <a:t>conf.json</a:t>
            </a:r>
            <a:r>
              <a:rPr lang="ko-KR" altLang="en-US" dirty="0" smtClean="0"/>
              <a:t>파일을 수정합니다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워드패드로</a:t>
            </a:r>
            <a:r>
              <a:rPr lang="ko-KR" altLang="en-US" dirty="0" smtClean="0"/>
              <a:t> 수정 가능합니다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12</a:t>
            </a:r>
            <a:r>
              <a:rPr lang="ko-KR" altLang="en-US" baseline="0" dirty="0" smtClean="0"/>
              <a:t>페이지 </a:t>
            </a:r>
            <a:r>
              <a:rPr lang="en-US" altLang="ko-KR" dirty="0" smtClean="0"/>
              <a:t>MySQL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</a:t>
            </a:r>
            <a:r>
              <a:rPr lang="en-US" altLang="ko-KR" baseline="0" dirty="0" smtClean="0"/>
              <a:t>(3)</a:t>
            </a:r>
            <a:r>
              <a:rPr lang="ko-KR" altLang="en-US" baseline="0" dirty="0" smtClean="0"/>
              <a:t>에서 입력한 패스워드를 </a:t>
            </a:r>
            <a:r>
              <a:rPr lang="en-US" altLang="ko-KR" baseline="0" dirty="0" err="1" smtClean="0"/>
              <a:t>dbpass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뒤의 큰따옴표 안에 입력합니다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79829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Mobius</a:t>
            </a:r>
            <a:r>
              <a:rPr lang="ko-KR" altLang="en-US" dirty="0" smtClean="0"/>
              <a:t>를 실행합니다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파워쉘</a:t>
            </a:r>
            <a:r>
              <a:rPr lang="ko-KR" altLang="en-US" dirty="0" smtClean="0"/>
              <a:t> 또는 명령프롬프트창에서 </a:t>
            </a:r>
            <a:r>
              <a:rPr lang="en-US" altLang="ko-KR" dirty="0" smtClean="0"/>
              <a:t>node mobius.js </a:t>
            </a:r>
            <a:r>
              <a:rPr lang="ko-KR" altLang="en-US" dirty="0" smtClean="0"/>
              <a:t>명령어를 실행합니다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첫번째 빨간색 네모 안의 </a:t>
            </a:r>
            <a:r>
              <a:rPr lang="en-US" altLang="ko-KR" dirty="0" err="1" smtClean="0"/>
              <a:t>ip</a:t>
            </a:r>
            <a:r>
              <a:rPr lang="ko-KR" altLang="en-US" dirty="0" smtClean="0"/>
              <a:t>주소는 </a:t>
            </a:r>
            <a:r>
              <a:rPr lang="en-US" altLang="ko-KR" dirty="0" err="1" smtClean="0"/>
              <a:t>nCube</a:t>
            </a:r>
            <a:r>
              <a:rPr lang="ko-KR" altLang="en-US" dirty="0" smtClean="0"/>
              <a:t>와 연결을 위해 필요하므로 기억하고 있어야 합니다</a:t>
            </a:r>
            <a:r>
              <a:rPr lang="en-US" altLang="ko-KR" dirty="0" smtClean="0"/>
              <a:t>. Mobius</a:t>
            </a:r>
            <a:r>
              <a:rPr lang="ko-KR" altLang="en-US" dirty="0" smtClean="0"/>
              <a:t>가 정상적으로 실행이 되면 위의 그림과 같이 나타납니다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이상으로 윈도우 환경에서 </a:t>
            </a:r>
            <a:r>
              <a:rPr lang="en-US" altLang="ko-KR" dirty="0" smtClean="0"/>
              <a:t>Mobius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환경구축부터 실행까지 알아보았습니다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1926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우분투 리눅스 환경에서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구동 </a:t>
            </a:r>
            <a:r>
              <a:rPr lang="ko-KR" altLang="en-US" dirty="0" err="1" smtClean="0"/>
              <a:t>환경구축을</a:t>
            </a:r>
            <a:r>
              <a:rPr lang="ko-KR" altLang="en-US" dirty="0" smtClean="0"/>
              <a:t> 알아보겠습니다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271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우분투 리눅스 환경입니다</a:t>
            </a:r>
            <a:r>
              <a:rPr lang="en-US" altLang="ko-KR" dirty="0" smtClean="0"/>
              <a:t>. MySQL</a:t>
            </a:r>
            <a:r>
              <a:rPr lang="en-US" altLang="ko-KR" baseline="0" dirty="0" smtClean="0"/>
              <a:t> 5.7 </a:t>
            </a:r>
            <a:r>
              <a:rPr lang="ko-KR" altLang="en-US" baseline="0" dirty="0" smtClean="0"/>
              <a:t>버전은 우분투 버전 </a:t>
            </a:r>
            <a:r>
              <a:rPr lang="en-US" altLang="ko-KR" baseline="0" dirty="0" smtClean="0"/>
              <a:t>16.04 </a:t>
            </a:r>
            <a:r>
              <a:rPr lang="ko-KR" altLang="en-US" baseline="0" dirty="0" smtClean="0"/>
              <a:t>이상부터 지원되기 때문에 </a:t>
            </a:r>
            <a:r>
              <a:rPr lang="en-US" altLang="ko-KR" baseline="0" dirty="0" smtClean="0"/>
              <a:t>“apt-get install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-server”</a:t>
            </a:r>
            <a:r>
              <a:rPr lang="ko-KR" altLang="en-US" baseline="0" dirty="0" smtClean="0"/>
              <a:t>라는 명령어만으로 설치 가능합니다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실습에 사용된 우분투 버전은 </a:t>
            </a:r>
            <a:r>
              <a:rPr lang="en-US" altLang="ko-KR" baseline="0" dirty="0" smtClean="0"/>
              <a:t>14.04</a:t>
            </a:r>
            <a:r>
              <a:rPr lang="ko-KR" altLang="en-US" baseline="0" dirty="0" smtClean="0"/>
              <a:t>로 </a:t>
            </a:r>
            <a:r>
              <a:rPr lang="en-US" altLang="ko-KR" baseline="0" dirty="0" smtClean="0"/>
              <a:t>MySQL 5.7</a:t>
            </a:r>
            <a:r>
              <a:rPr lang="ko-KR" altLang="en-US" baseline="0" dirty="0" smtClean="0"/>
              <a:t>버전 설치를 위해 </a:t>
            </a:r>
            <a:r>
              <a:rPr lang="en-US" altLang="ko-KR" baseline="0" dirty="0" smtClean="0"/>
              <a:t>deb</a:t>
            </a:r>
            <a:r>
              <a:rPr lang="ko-KR" altLang="en-US" baseline="0" dirty="0" smtClean="0"/>
              <a:t>패키지를 서버로부터 직접 다운받아 설치해야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그림과 같이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입력시킵니다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8524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다운받은 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deb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패키지를 </a:t>
            </a:r>
            <a:r>
              <a:rPr lang="en-US" altLang="ko-KR" sz="13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dpkg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라는 명령어를 사용하여 설치합니다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en-US" altLang="ko-KR" sz="13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dpkg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에 대한 설명은 위키백과에 설명되어 있습니다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명령어를 입력하면 설치하려는 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MySQL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을 선택하는 화면이 나옵니다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MySQL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Server(mysql-5.7)</a:t>
            </a:r>
            <a:r>
              <a:rPr lang="ko-KR" altLang="en-US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를 선택하고 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</a:t>
            </a:r>
            <a:r>
              <a:rPr lang="ko-KR" altLang="en-US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를 눌러 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5.7</a:t>
            </a:r>
            <a:r>
              <a:rPr lang="ko-KR" altLang="en-US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버전 선택한 후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Apply</a:t>
            </a:r>
            <a:r>
              <a:rPr lang="ko-KR" altLang="en-US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를 선택하여 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ENTER</a:t>
            </a:r>
            <a:r>
              <a:rPr lang="ko-KR" altLang="en-US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을 눌러 빠져나옵니다</a:t>
            </a:r>
            <a:r>
              <a:rPr lang="en-US" altLang="ko-KR" sz="13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endParaRPr lang="en-US" altLang="ko-KR" sz="13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레퍼런스 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https://ko.wikipedia.org/wiki/Dpkg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701289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패키지를 업데이트 하기 위해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apt-get </a:t>
            </a:r>
            <a:r>
              <a:rPr lang="en-US" altLang="ko-KR" dirty="0" err="1" smtClean="0"/>
              <a:t>updat</a:t>
            </a:r>
            <a:r>
              <a:rPr lang="ko-KR" altLang="en-US" dirty="0" smtClean="0"/>
              <a:t>를 실행합니다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업데이트가 완료되면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-server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위해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sudo</a:t>
            </a:r>
            <a:r>
              <a:rPr lang="en-US" altLang="ko-KR" baseline="0" dirty="0" smtClean="0"/>
              <a:t> apt-get install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-server”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설치 중에 루트 암호를 만들라는 메시지가 나타납니다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암호는 나중에 </a:t>
            </a:r>
            <a:r>
              <a:rPr lang="en-US" altLang="ko-KR" baseline="0" dirty="0" err="1" smtClean="0"/>
              <a:t>mobius</a:t>
            </a:r>
            <a:r>
              <a:rPr lang="ko-KR" altLang="en-US" baseline="0" dirty="0" smtClean="0"/>
              <a:t> 실행에 필요한 암호로 꼭 기억할 수 있는 암호로 설정해야 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8255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원격 </a:t>
            </a:r>
            <a:r>
              <a:rPr lang="en-US" altLang="ko-KR" dirty="0" smtClean="0"/>
              <a:t>root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로그인이나</a:t>
            </a:r>
            <a:r>
              <a:rPr lang="ko-KR" altLang="en-US" baseline="0" dirty="0" smtClean="0"/>
              <a:t> 샘플 사용자와 같은 기본이 아닌 보안 옵션을 </a:t>
            </a:r>
            <a:r>
              <a:rPr lang="ko-KR" altLang="en-US" dirty="0" smtClean="0"/>
              <a:t>변경할 시에만 진행합니다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이전 단계에서 암호 설정을 마쳤으므로 변경하지 않아도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3874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설치가 완료되었으니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–version”</a:t>
            </a:r>
            <a:r>
              <a:rPr lang="ko-KR" altLang="en-US" dirty="0" smtClean="0"/>
              <a:t>을 통해 버전</a:t>
            </a:r>
            <a:r>
              <a:rPr lang="ko-KR" altLang="en-US" baseline="0" dirty="0" smtClean="0"/>
              <a:t> 확인을 합니다</a:t>
            </a:r>
            <a:r>
              <a:rPr lang="en-US" altLang="ko-KR" baseline="0" dirty="0" smtClean="0"/>
              <a:t>. 5.7.6 </a:t>
            </a:r>
            <a:r>
              <a:rPr lang="ko-KR" altLang="en-US" baseline="0" dirty="0" smtClean="0"/>
              <a:t>이상 버전에서는 초기화 방법이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mysqld</a:t>
            </a:r>
            <a:r>
              <a:rPr lang="en-US" altLang="ko-KR" baseline="0" dirty="0" smtClean="0"/>
              <a:t> –initialize”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, 5.7.6 </a:t>
            </a:r>
            <a:r>
              <a:rPr lang="ko-KR" altLang="en-US" baseline="0" dirty="0" smtClean="0"/>
              <a:t>이전 버전에서는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mysql_install_db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통해 가능합니다</a:t>
            </a:r>
            <a:r>
              <a:rPr lang="en-US" altLang="ko-KR" baseline="0" dirty="0" smtClean="0"/>
              <a:t>. 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그러나 </a:t>
            </a:r>
            <a:r>
              <a:rPr lang="ko-KR" altLang="en-US" sz="13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데비안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3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배포판에서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버전 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5.7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을 설치 한 경우 데이터 디렉토리가 자동으로 초기화 되므로 아무것도 할 필요가 없지만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명령을 실행하면 그림과 같은 오류가 표시됩니다</a:t>
            </a:r>
            <a:r>
              <a:rPr lang="en-US" altLang="ko-KR" sz="13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019724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MySQL</a:t>
            </a:r>
            <a:r>
              <a:rPr lang="ko-KR" altLang="en-US" dirty="0" smtClean="0"/>
              <a:t>은 자동으로 실행되어야 하므로 이를 확인하기 위해 </a:t>
            </a:r>
            <a:r>
              <a:rPr lang="en-US" altLang="ko-KR" dirty="0" smtClean="0"/>
              <a:t>“service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status”</a:t>
            </a:r>
            <a:r>
              <a:rPr lang="ko-KR" altLang="en-US" dirty="0" smtClean="0"/>
              <a:t>를 통해 상태를 확인합니다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Mysqladmin</a:t>
            </a:r>
            <a:r>
              <a:rPr lang="ko-KR" altLang="en-US" baseline="0" dirty="0" smtClean="0"/>
              <a:t>을 사용하기 </a:t>
            </a:r>
            <a:r>
              <a:rPr lang="ko-KR" altLang="en-US" dirty="0" smtClean="0"/>
              <a:t>위해선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sudo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mysqladmin</a:t>
            </a:r>
            <a:r>
              <a:rPr lang="en-US" altLang="ko-KR" baseline="0" dirty="0" smtClean="0"/>
              <a:t> –p –u root version”</a:t>
            </a:r>
            <a:r>
              <a:rPr lang="ko-KR" altLang="en-US" baseline="0" dirty="0" smtClean="0"/>
              <a:t>명령어를 통해 오른쪽 그림과 같은 정보를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명령어에서 </a:t>
            </a:r>
            <a:r>
              <a:rPr lang="en-US" altLang="ko-KR" baseline="0" dirty="0" smtClean="0"/>
              <a:t>–u root</a:t>
            </a:r>
            <a:r>
              <a:rPr lang="ko-KR" altLang="en-US" baseline="0" dirty="0" smtClean="0"/>
              <a:t>는 루트 계정</a:t>
            </a:r>
            <a:r>
              <a:rPr lang="en-US" altLang="ko-KR" baseline="0" dirty="0" smtClean="0"/>
              <a:t>, -p</a:t>
            </a:r>
            <a:r>
              <a:rPr lang="ko-KR" altLang="en-US" baseline="0" dirty="0" smtClean="0"/>
              <a:t>는 패스워드를 묻는 메시지입니다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760982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Node.js </a:t>
            </a:r>
            <a:r>
              <a:rPr lang="ko-KR" altLang="en-US" dirty="0" smtClean="0"/>
              <a:t>설치입니다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데비안과</a:t>
            </a:r>
            <a:r>
              <a:rPr lang="ko-KR" altLang="en-US" baseline="0" dirty="0" smtClean="0"/>
              <a:t> 우분투 운영체제의 바이너리 </a:t>
            </a:r>
            <a:r>
              <a:rPr lang="ko-KR" altLang="en-US" baseline="0" dirty="0" err="1" smtClean="0"/>
              <a:t>배포판</a:t>
            </a:r>
            <a:r>
              <a:rPr lang="ko-KR" altLang="en-US" baseline="0" dirty="0" smtClean="0"/>
              <a:t> 저장소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Nodesource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사이트를 통해 </a:t>
            </a:r>
            <a:r>
              <a:rPr lang="en-US" altLang="ko-KR" baseline="0" dirty="0" smtClean="0"/>
              <a:t>node.js</a:t>
            </a:r>
            <a:r>
              <a:rPr lang="ko-KR" altLang="en-US" baseline="0" dirty="0" smtClean="0"/>
              <a:t>를 설치할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dirty="0" smtClean="0"/>
              <a:t> “curl –</a:t>
            </a:r>
            <a:r>
              <a:rPr lang="en-US" altLang="ko-KR" dirty="0" err="1" smtClean="0"/>
              <a:t>sL</a:t>
            </a:r>
            <a:r>
              <a:rPr lang="en-US" altLang="ko-KR" dirty="0" smtClean="0"/>
              <a:t> https://deb.nodesource.com/setup_8.x</a:t>
            </a:r>
            <a:r>
              <a:rPr lang="en-US" altLang="ko-KR" baseline="0" dirty="0" smtClean="0"/>
              <a:t> | </a:t>
            </a:r>
            <a:r>
              <a:rPr lang="en-US" altLang="ko-KR" baseline="0" dirty="0" err="1" smtClean="0"/>
              <a:t>sudo</a:t>
            </a:r>
            <a:r>
              <a:rPr lang="en-US" altLang="ko-KR" baseline="0" dirty="0" smtClean="0"/>
              <a:t> -E bash –” </a:t>
            </a:r>
            <a:r>
              <a:rPr lang="ko-KR" altLang="en-US" baseline="0" dirty="0" smtClean="0"/>
              <a:t>명령어를 통해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Node.js </a:t>
            </a:r>
            <a:r>
              <a:rPr lang="ko-KR" altLang="en-US" dirty="0" smtClean="0"/>
              <a:t>최신 버전의 </a:t>
            </a:r>
            <a:r>
              <a:rPr lang="en-US" altLang="ko-KR" dirty="0" smtClean="0"/>
              <a:t>apt </a:t>
            </a:r>
            <a:r>
              <a:rPr lang="ko-KR" altLang="en-US" dirty="0" smtClean="0"/>
              <a:t>저장소를 추가합니다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26358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“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apt-get install –y </a:t>
            </a:r>
            <a:r>
              <a:rPr lang="en-US" altLang="ko-KR" dirty="0" err="1" smtClean="0"/>
              <a:t>nodejs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명령어를 통해 </a:t>
            </a:r>
            <a:r>
              <a:rPr lang="en-US" altLang="ko-KR" dirty="0" err="1" smtClean="0"/>
              <a:t>nodejs</a:t>
            </a:r>
            <a:r>
              <a:rPr lang="ko-KR" altLang="en-US" dirty="0" smtClean="0"/>
              <a:t>를 설치합니다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862136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설치된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의 버전을 확인합니다</a:t>
            </a:r>
            <a:r>
              <a:rPr lang="en-US" altLang="ko-KR" dirty="0" smtClean="0"/>
              <a:t>. Mobius-2.0</a:t>
            </a:r>
            <a:r>
              <a:rPr lang="ko-KR" altLang="en-US" dirty="0" smtClean="0"/>
              <a:t>서버는 윈도우 환경과 같이 </a:t>
            </a:r>
            <a:r>
              <a:rPr lang="en-US" altLang="ko-KR" dirty="0" smtClean="0"/>
              <a:t>OCEAN</a:t>
            </a:r>
            <a:r>
              <a:rPr lang="ko-KR" altLang="en-US" dirty="0" smtClean="0"/>
              <a:t>에서 직접 다운받아 압축을 풀어줍니다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9832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OCEAN</a:t>
            </a:r>
            <a:r>
              <a:rPr lang="ko-KR" altLang="en-US" dirty="0" smtClean="0"/>
              <a:t>은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오픈 소스 및 </a:t>
            </a:r>
            <a:r>
              <a:rPr lang="en-US" altLang="ko-KR" sz="1100" b="0" i="0" kern="1200" dirty="0" err="1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IoT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표준을 기반으로 하는 글로벌 커뮤니티입니다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. 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표준 소스 코드를 오픈소스로 공개하고 중소기업을 포함한 회사가 서로 협력하여 글로벌 커뮤니티에서 새로운 혁신적인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제품 및 서비스를 만들고 글로벌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생태계를 구축하도록 지원합니다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Ocean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에서 공개된 오픈소스로는 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Mobius, &amp;Cube 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등이 있으며 자세한 내용은 다음 장에서 알아보겠습니다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altLang="ko-KR" sz="14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9124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</a:t>
            </a:r>
            <a:r>
              <a:rPr lang="en-US" altLang="ko-KR" dirty="0" smtClean="0"/>
              <a:t>Mobius</a:t>
            </a:r>
            <a:r>
              <a:rPr lang="ko-KR" altLang="en-US" baseline="0" dirty="0" smtClean="0"/>
              <a:t> 서버와 </a:t>
            </a:r>
            <a:r>
              <a:rPr lang="en-US" altLang="ko-KR" baseline="0" dirty="0" smtClean="0"/>
              <a:t>DB </a:t>
            </a:r>
            <a:r>
              <a:rPr lang="ko-KR" altLang="en-US" baseline="0" dirty="0" smtClean="0"/>
              <a:t>연결을 위해 </a:t>
            </a:r>
            <a:r>
              <a:rPr lang="en-US" altLang="ko-KR" baseline="0" dirty="0" err="1" smtClean="0"/>
              <a:t>mobiusdb</a:t>
            </a:r>
            <a:r>
              <a:rPr lang="ko-KR" altLang="en-US" baseline="0" dirty="0" smtClean="0"/>
              <a:t>라는 데이터 베이스를 생성하고 테이블 생성까지 해보겠습니다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생성하기에 앞서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sudo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 –u root –p”</a:t>
            </a:r>
            <a:r>
              <a:rPr lang="ko-KR" altLang="en-US" baseline="0" dirty="0" smtClean="0"/>
              <a:t>라는 명령어를 통해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root</a:t>
            </a:r>
            <a:r>
              <a:rPr lang="ko-KR" altLang="en-US" baseline="0" dirty="0" smtClean="0"/>
              <a:t>계정으로 로그인합니다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앞에서 말씀 드린 것과 같이 </a:t>
            </a:r>
            <a:r>
              <a:rPr lang="en-US" altLang="ko-KR" baseline="0" dirty="0" smtClean="0"/>
              <a:t>–u root</a:t>
            </a:r>
            <a:r>
              <a:rPr lang="ko-KR" altLang="en-US" baseline="0" dirty="0" smtClean="0"/>
              <a:t>는 루트 계정</a:t>
            </a:r>
            <a:r>
              <a:rPr lang="en-US" altLang="ko-KR" baseline="0" dirty="0" smtClean="0"/>
              <a:t>, -p</a:t>
            </a:r>
            <a:r>
              <a:rPr lang="ko-KR" altLang="en-US" baseline="0" dirty="0" smtClean="0"/>
              <a:t>는 패스워드를 묻는 메시지입니다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로그인을</a:t>
            </a:r>
            <a:r>
              <a:rPr lang="ko-KR" altLang="en-US" baseline="0" dirty="0" smtClean="0"/>
              <a:t> 하면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&gt;”</a:t>
            </a:r>
            <a:r>
              <a:rPr lang="ko-KR" altLang="en-US" baseline="0" dirty="0" smtClean="0"/>
              <a:t>라는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입력할 수 있는 메시지가 나타납니다</a:t>
            </a:r>
            <a:r>
              <a:rPr lang="en-US" altLang="ko-KR" baseline="0" dirty="0" smtClean="0"/>
              <a:t>. DB</a:t>
            </a:r>
            <a:r>
              <a:rPr lang="ko-KR" altLang="en-US" baseline="0" dirty="0" smtClean="0"/>
              <a:t> 생성 명령어인 </a:t>
            </a:r>
            <a:r>
              <a:rPr lang="en-US" altLang="ko-KR" baseline="0" dirty="0" smtClean="0"/>
              <a:t>“CREATE DATABASE </a:t>
            </a:r>
            <a:r>
              <a:rPr lang="en-US" altLang="ko-KR" baseline="0" dirty="0" err="1" smtClean="0"/>
              <a:t>mobiusdb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를 입력하여 </a:t>
            </a:r>
            <a:r>
              <a:rPr lang="en-US" altLang="ko-KR" baseline="0" dirty="0" err="1" smtClean="0"/>
              <a:t>mobiusdb</a:t>
            </a:r>
            <a:r>
              <a:rPr lang="ko-KR" altLang="en-US" baseline="0" dirty="0" smtClean="0"/>
              <a:t>라는 이름의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를 생성합니다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생성한 </a:t>
            </a:r>
            <a:r>
              <a:rPr lang="en-US" altLang="ko-KR" baseline="0" dirty="0" smtClean="0"/>
              <a:t>DB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“SHOW DATABASES;”</a:t>
            </a:r>
            <a:r>
              <a:rPr lang="ko-KR" altLang="en-US" baseline="0" dirty="0" smtClean="0"/>
              <a:t>라는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통해 확인 가능합니다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&gt;</a:t>
            </a:r>
            <a:r>
              <a:rPr lang="ko-KR" altLang="en-US" baseline="0" dirty="0" smtClean="0"/>
              <a:t>명령어 창에서 빠져 나오기 위해선 </a:t>
            </a:r>
            <a:r>
              <a:rPr lang="en-US" altLang="ko-KR" baseline="0" dirty="0" err="1" smtClean="0"/>
              <a:t>Ctrl+D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exit</a:t>
            </a:r>
            <a:r>
              <a:rPr lang="ko-KR" altLang="en-US" baseline="0" dirty="0" smtClean="0"/>
              <a:t> 명령어를 통해 빠져 나옵니다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7272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생성한 </a:t>
            </a:r>
            <a:r>
              <a:rPr lang="en-US" altLang="ko-KR" dirty="0" smtClean="0"/>
              <a:t>Mobius</a:t>
            </a:r>
            <a:r>
              <a:rPr lang="en-US" altLang="ko-KR" baseline="0" dirty="0" smtClean="0"/>
              <a:t> DB</a:t>
            </a:r>
            <a:r>
              <a:rPr lang="ko-KR" altLang="en-US" baseline="0" dirty="0" smtClean="0"/>
              <a:t>에 테이블 생성을 위해 </a:t>
            </a:r>
            <a:r>
              <a:rPr lang="en-US" altLang="ko-KR" baseline="0" dirty="0" err="1" smtClean="0"/>
              <a:t>mobiusdb.sql</a:t>
            </a:r>
            <a:r>
              <a:rPr lang="ko-KR" altLang="en-US" baseline="0" dirty="0" smtClean="0"/>
              <a:t> 파일이 위치한 </a:t>
            </a:r>
            <a:r>
              <a:rPr lang="en-US" altLang="ko-KR" baseline="0" dirty="0" smtClean="0"/>
              <a:t>\Mobius-2.0\</a:t>
            </a:r>
            <a:r>
              <a:rPr lang="en-US" altLang="ko-KR" baseline="0" dirty="0" err="1" smtClean="0"/>
              <a:t>mobius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폴더로 이동합니다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이동하여 </a:t>
            </a:r>
            <a:r>
              <a:rPr lang="en-US" altLang="ko-KR" baseline="0" dirty="0" smtClean="0"/>
              <a:t>“</a:t>
            </a:r>
            <a:r>
              <a:rPr lang="en-US" altLang="ko-KR" baseline="0" dirty="0" err="1" smtClean="0"/>
              <a:t>sudo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 –u root –p </a:t>
            </a:r>
            <a:r>
              <a:rPr lang="en-US" altLang="ko-KR" baseline="0" dirty="0" err="1" smtClean="0"/>
              <a:t>mobiusdb</a:t>
            </a:r>
            <a:r>
              <a:rPr lang="en-US" altLang="ko-KR" baseline="0" dirty="0" smtClean="0"/>
              <a:t> &lt; </a:t>
            </a:r>
            <a:r>
              <a:rPr lang="en-US" altLang="ko-KR" baseline="0" dirty="0" err="1" smtClean="0"/>
              <a:t>mobiusdb.sql</a:t>
            </a:r>
            <a:r>
              <a:rPr lang="en-US" altLang="ko-KR" baseline="0" dirty="0" smtClean="0"/>
              <a:t>” </a:t>
            </a:r>
            <a:r>
              <a:rPr lang="ko-KR" altLang="en-US" baseline="0" dirty="0" smtClean="0"/>
              <a:t>명령어를 입력하여 </a:t>
            </a:r>
            <a:r>
              <a:rPr lang="en-US" altLang="ko-KR" baseline="0" dirty="0" err="1" smtClean="0"/>
              <a:t>mobiusdb</a:t>
            </a:r>
            <a:r>
              <a:rPr lang="ko-KR" altLang="en-US" baseline="0" dirty="0" smtClean="0"/>
              <a:t>에 로그인과 테이블 생성까지 한번에 처리합니다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45742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생성한 테이블을 확인 해보겠습니다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에 로그인 후 </a:t>
            </a:r>
            <a:r>
              <a:rPr lang="en-US" altLang="ko-KR" dirty="0" smtClean="0"/>
              <a:t>“SHOW TABLES;” </a:t>
            </a:r>
            <a:r>
              <a:rPr lang="ko-KR" altLang="en-US" dirty="0" smtClean="0"/>
              <a:t>입력해 생성된 테이블을 확인합니다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정상적으로 입력이 된다면 오른쪽 그림과 같이 나타나게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테이블 생성에 실패한 경우 직접 생성</a:t>
            </a:r>
            <a:r>
              <a:rPr lang="ko-KR" altLang="en-US" baseline="0" dirty="0" smtClean="0"/>
              <a:t> 해줍니다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mobiusdb.sql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열어 전체 복사하고 </a:t>
            </a:r>
            <a:r>
              <a:rPr lang="en-US" altLang="ko-KR" baseline="0" dirty="0" err="1" smtClean="0"/>
              <a:t>mysql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 창에서 </a:t>
            </a:r>
            <a:r>
              <a:rPr lang="ko-KR" altLang="en-US" baseline="0" dirty="0" err="1" smtClean="0"/>
              <a:t>붙여넣기한</a:t>
            </a:r>
            <a:r>
              <a:rPr lang="ko-KR" altLang="en-US" baseline="0" dirty="0" smtClean="0"/>
              <a:t> 뒤 테이블 확인을 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8765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Windows</a:t>
            </a:r>
            <a:r>
              <a:rPr lang="ko-KR" altLang="en-US" dirty="0" smtClean="0"/>
              <a:t>환경과 마찬가지로 </a:t>
            </a:r>
            <a:r>
              <a:rPr lang="en-US" altLang="ko-KR" dirty="0" smtClean="0"/>
              <a:t>Ocean</a:t>
            </a:r>
            <a:r>
              <a:rPr lang="ko-KR" altLang="en-US" dirty="0" smtClean="0"/>
              <a:t>에서 다운 받은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 실행을 위해 </a:t>
            </a:r>
            <a:r>
              <a:rPr lang="en-US" altLang="ko-KR" dirty="0" smtClean="0"/>
              <a:t>node modules</a:t>
            </a:r>
            <a:r>
              <a:rPr lang="ko-KR" altLang="en-US" dirty="0" smtClean="0"/>
              <a:t>을 설치해줍니다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압축 풀었던 </a:t>
            </a:r>
            <a:r>
              <a:rPr lang="en-US" altLang="ko-KR" dirty="0" smtClean="0"/>
              <a:t>Mobius-2.0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폴더로 이동한 뒤 </a:t>
            </a:r>
            <a:r>
              <a:rPr lang="en-US" altLang="ko-KR" baseline="0" dirty="0" err="1" smtClean="0"/>
              <a:t>npm</a:t>
            </a:r>
            <a:r>
              <a:rPr lang="en-US" altLang="ko-KR" baseline="0" dirty="0" smtClean="0"/>
              <a:t> install </a:t>
            </a:r>
            <a:r>
              <a:rPr lang="ko-KR" altLang="en-US" baseline="0" dirty="0" smtClean="0"/>
              <a:t>명령어를 실행하여 </a:t>
            </a:r>
            <a:r>
              <a:rPr lang="en-US" altLang="ko-KR" baseline="0" dirty="0" smtClean="0"/>
              <a:t>node modules</a:t>
            </a:r>
            <a:r>
              <a:rPr lang="ko-KR" altLang="en-US" baseline="0" dirty="0" smtClean="0"/>
              <a:t>를 설치합니다</a:t>
            </a:r>
            <a:r>
              <a:rPr lang="en-US" altLang="ko-KR" baseline="0" dirty="0" smtClean="0"/>
              <a:t>. Node modules</a:t>
            </a:r>
            <a:r>
              <a:rPr lang="ko-KR" altLang="en-US" baseline="0" dirty="0" smtClean="0"/>
              <a:t>라는 폴더가 생성되면 정상적으로 설치가 완료된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000465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Mobius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연결하는 마지막 단계 입니다</a:t>
            </a:r>
            <a:r>
              <a:rPr lang="en-US" altLang="ko-KR" dirty="0" smtClean="0"/>
              <a:t>. Mobius-2.0</a:t>
            </a:r>
            <a:r>
              <a:rPr lang="ko-KR" altLang="en-US" dirty="0" smtClean="0"/>
              <a:t>폴더에서 </a:t>
            </a:r>
            <a:r>
              <a:rPr lang="en-US" altLang="ko-KR" dirty="0" err="1" smtClean="0"/>
              <a:t>conf.json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nano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에디터를 통해 수정합니다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앞서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을</a:t>
            </a:r>
            <a:r>
              <a:rPr lang="ko-KR" altLang="en-US" baseline="0" dirty="0" smtClean="0"/>
              <a:t> 설치하면서 입력한 패스워드를 </a:t>
            </a:r>
            <a:r>
              <a:rPr lang="en-US" altLang="ko-KR" baseline="0" dirty="0" err="1" smtClean="0"/>
              <a:t>dbpass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 입력해줍니다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0469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Mobius</a:t>
            </a:r>
            <a:r>
              <a:rPr lang="ko-KR" altLang="en-US" dirty="0" smtClean="0"/>
              <a:t>를 실행합니다</a:t>
            </a:r>
            <a:r>
              <a:rPr lang="en-US" altLang="ko-KR" dirty="0" smtClean="0"/>
              <a:t>. node mobius.js </a:t>
            </a:r>
            <a:r>
              <a:rPr lang="ko-KR" altLang="en-US" dirty="0" smtClean="0"/>
              <a:t>명령어를 실행합니다</a:t>
            </a:r>
            <a:r>
              <a:rPr lang="en-US" altLang="ko-KR" dirty="0" smtClean="0"/>
              <a:t>. Mobius</a:t>
            </a:r>
            <a:r>
              <a:rPr lang="ko-KR" altLang="en-US" dirty="0" smtClean="0"/>
              <a:t>가 정상적으로 실행이 되면 오른쪽 그림과 같이 </a:t>
            </a:r>
            <a:r>
              <a:rPr lang="en-US" altLang="ko-KR" dirty="0" smtClean="0"/>
              <a:t>ready</a:t>
            </a:r>
            <a:r>
              <a:rPr lang="ko-KR" altLang="en-US" dirty="0" smtClean="0"/>
              <a:t>라는 글씨가 나타납니다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이상으로 우분투 환경에서 </a:t>
            </a:r>
            <a:r>
              <a:rPr lang="en-US" altLang="ko-KR" dirty="0" smtClean="0"/>
              <a:t>Mobius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환경구축부터 실행까지 알아보았습니다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91554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OCEAN</a:t>
            </a:r>
            <a:r>
              <a:rPr lang="ko-KR" altLang="en-US" dirty="0" smtClean="0"/>
              <a:t>은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오픈 소스 및 </a:t>
            </a:r>
            <a:r>
              <a:rPr lang="en-US" altLang="ko-KR" sz="1100" b="0" i="0" kern="1200" dirty="0" err="1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IoT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표준을 기반으로 하는 글로벌 커뮤니티입니다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. 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표준 소스 코드를 오픈소스로 공개하고 중소기업을 포함한 회사가 서로 협력하여 글로벌 커뮤니티에서 새로운 혁신적인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제품 및 서비스를 만들고 글로벌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생태계를 구축하도록 지원합니다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Ocean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에서 공개된 오픈소스로는 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Mobius, &amp;Cube 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등이 있으며 자세한 내용은 다음 장에서 알아보겠습니다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altLang="ko-KR" sz="14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912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98621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185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OCEAN</a:t>
            </a:r>
            <a:r>
              <a:rPr lang="ko-KR" altLang="en-US" dirty="0" smtClean="0"/>
              <a:t>에 공개된 오픈소스로서는 </a:t>
            </a:r>
            <a:r>
              <a:rPr lang="en-US" altLang="ko-KR" dirty="0" smtClean="0"/>
              <a:t>oneM2M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IN-CSE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역할을 하는 </a:t>
            </a:r>
            <a:r>
              <a:rPr lang="en-US" altLang="ko-KR" baseline="0" dirty="0" smtClean="0"/>
              <a:t>Mobius</a:t>
            </a:r>
            <a:r>
              <a:rPr lang="ko-KR" altLang="en-US" baseline="0" dirty="0" smtClean="0"/>
              <a:t>에는 </a:t>
            </a:r>
            <a:r>
              <a:rPr lang="en-US" altLang="ko-KR" baseline="0" dirty="0" smtClean="0"/>
              <a:t>Blue Octopus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Yellow Turtle</a:t>
            </a:r>
            <a:r>
              <a:rPr lang="ko-KR" altLang="en-US" baseline="0" dirty="0" smtClean="0"/>
              <a:t>이 있습니다</a:t>
            </a:r>
            <a:r>
              <a:rPr lang="en-US" altLang="ko-KR" baseline="0" dirty="0" smtClean="0"/>
              <a:t>. Blue Octopus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Spring </a:t>
            </a:r>
            <a:r>
              <a:rPr lang="ko-KR" altLang="en-US" baseline="0" dirty="0" smtClean="0"/>
              <a:t>언어로 개발되었으며</a:t>
            </a:r>
            <a:r>
              <a:rPr lang="en-US" altLang="ko-KR" baseline="0" dirty="0" smtClean="0"/>
              <a:t>, Yellow Turtle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Node JS</a:t>
            </a:r>
            <a:r>
              <a:rPr lang="ko-KR" altLang="en-US" baseline="0" dirty="0" smtClean="0"/>
              <a:t>언어로 개발되었고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Mobius 2.0</a:t>
            </a:r>
            <a:r>
              <a:rPr lang="ko-KR" altLang="en-US" baseline="0" dirty="0" smtClean="0"/>
              <a:t>으로 업그레이드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&amp;Cube</a:t>
            </a:r>
            <a:r>
              <a:rPr lang="ko-KR" altLang="en-US" baseline="0" dirty="0" smtClean="0"/>
              <a:t>에는 </a:t>
            </a:r>
            <a:r>
              <a:rPr lang="en-US" altLang="ko-KR" baseline="0" dirty="0" smtClean="0"/>
              <a:t>MN-CSE</a:t>
            </a:r>
            <a:r>
              <a:rPr lang="ko-KR" altLang="en-US" baseline="0" dirty="0" smtClean="0"/>
              <a:t>역할의</a:t>
            </a:r>
            <a:r>
              <a:rPr lang="en-US" altLang="ko-KR" baseline="0" dirty="0" smtClean="0"/>
              <a:t> Java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Node JS</a:t>
            </a:r>
            <a:r>
              <a:rPr lang="ko-KR" altLang="en-US" baseline="0" dirty="0" smtClean="0"/>
              <a:t>로 작성된 </a:t>
            </a:r>
            <a:r>
              <a:rPr lang="en-US" altLang="ko-KR" baseline="0" dirty="0" smtClean="0"/>
              <a:t>Rosemary, ASN-CSE</a:t>
            </a:r>
            <a:r>
              <a:rPr lang="ko-KR" altLang="en-US" baseline="0" dirty="0" smtClean="0"/>
              <a:t>역할의 </a:t>
            </a:r>
            <a:r>
              <a:rPr lang="en-US" altLang="ko-KR" baseline="0" dirty="0" smtClean="0"/>
              <a:t>Java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Node JS</a:t>
            </a:r>
            <a:r>
              <a:rPr lang="ko-KR" altLang="en-US" baseline="0" dirty="0" smtClean="0"/>
              <a:t>로 작성된 </a:t>
            </a:r>
            <a:r>
              <a:rPr lang="en-US" altLang="ko-KR" baseline="0" dirty="0" smtClean="0"/>
              <a:t>Lavender, ADN-AE</a:t>
            </a:r>
            <a:r>
              <a:rPr lang="ko-KR" altLang="en-US" baseline="0" dirty="0" smtClean="0"/>
              <a:t>역할의 </a:t>
            </a:r>
            <a:r>
              <a:rPr lang="en-US" altLang="ko-KR" baseline="0" dirty="0" smtClean="0"/>
              <a:t>Java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Node JS</a:t>
            </a:r>
            <a:r>
              <a:rPr lang="ko-KR" altLang="en-US" baseline="0" dirty="0" smtClean="0"/>
              <a:t>로 작성된 </a:t>
            </a:r>
            <a:r>
              <a:rPr lang="en-US" altLang="ko-KR" baseline="0" dirty="0" smtClean="0"/>
              <a:t>Thyme</a:t>
            </a:r>
            <a:r>
              <a:rPr lang="ko-KR" altLang="en-US" baseline="0" dirty="0" smtClean="0"/>
              <a:t>가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Rosemary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Lavender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Node JS</a:t>
            </a:r>
            <a:r>
              <a:rPr lang="ko-KR" altLang="en-US" baseline="0" dirty="0" smtClean="0"/>
              <a:t>로 작성된 소스만 공개 중입니다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9862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02221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1091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None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-Thyme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oneM2M (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http://www.oneM2M.org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표준을 기반으로 하는 오픈 소스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 응용 프로그램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Entity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 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엔티티란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None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-Thyme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Java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및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버전의 세 가지 버전으로 구성됩니다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엔큐브에서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지원하는 통신프로토콜은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모비우스와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마찬가지로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MQTT,HTTP,CoAP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 가지 입니다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인터넷이 연결되어 있으며 </a:t>
            </a:r>
            <a:r>
              <a:rPr lang="en-US" altLang="ko-KR" sz="14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nodejs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갖추어진 어떠한 환경에서도 동작이 가능합니다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4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엔큐브를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통하여 생활 속에서 수집될 수 있는 다양한 정보를 </a:t>
            </a:r>
            <a:r>
              <a:rPr lang="ko-KR" altLang="en-US" sz="14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모비우스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플랫폼에 업로드하고 사용자의 동작 제어를 제공할 수 있습니다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6437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4151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엔큐브</a:t>
            </a:r>
            <a:r>
              <a:rPr lang="ko-KR" altLang="en-US" dirty="0" smtClean="0"/>
              <a:t> 구동을 위한 환경 구축엔 다음과 같은 과정을 거칩니다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본 강의에서는 </a:t>
            </a:r>
            <a:r>
              <a:rPr lang="en-US" altLang="ko-KR" dirty="0" smtClean="0"/>
              <a:t>TAS</a:t>
            </a:r>
            <a:r>
              <a:rPr lang="ko-KR" altLang="en-US" dirty="0" smtClean="0"/>
              <a:t>설계를 위해 </a:t>
            </a:r>
            <a:r>
              <a:rPr lang="ko-KR" altLang="en-US" dirty="0" err="1" smtClean="0"/>
              <a:t>라즈베리파이를</a:t>
            </a:r>
            <a:r>
              <a:rPr lang="ko-KR" altLang="en-US" dirty="0" smtClean="0"/>
              <a:t> 사용하겠습니다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사용을 위한 </a:t>
            </a:r>
            <a:r>
              <a:rPr lang="en-US" altLang="ko-KR" dirty="0" err="1" smtClean="0"/>
              <a:t>Raspbian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os</a:t>
            </a:r>
            <a:r>
              <a:rPr lang="ko-KR" altLang="en-US" baseline="0" dirty="0" smtClean="0"/>
              <a:t> 설치</a:t>
            </a:r>
            <a:r>
              <a:rPr lang="en-US" altLang="ko-KR" baseline="0" dirty="0" smtClean="0"/>
              <a:t>, node.js </a:t>
            </a:r>
            <a:r>
              <a:rPr lang="ko-KR" altLang="en-US" baseline="0" dirty="0" smtClean="0"/>
              <a:t>버전의 </a:t>
            </a:r>
            <a:r>
              <a:rPr lang="en-US" altLang="ko-KR" baseline="0" dirty="0" err="1" smtClean="0"/>
              <a:t>nCube</a:t>
            </a:r>
            <a:r>
              <a:rPr lang="en-US" altLang="ko-KR" baseline="0" dirty="0" smtClean="0"/>
              <a:t> Thyme </a:t>
            </a:r>
            <a:r>
              <a:rPr lang="ko-KR" altLang="en-US" baseline="0" dirty="0" smtClean="0"/>
              <a:t>사용을 위한 </a:t>
            </a:r>
            <a:r>
              <a:rPr lang="en-US" altLang="ko-KR" baseline="0" dirty="0" err="1" smtClean="0"/>
              <a:t>nodejs</a:t>
            </a:r>
            <a:r>
              <a:rPr lang="ko-KR" altLang="en-US" baseline="0" dirty="0" smtClean="0"/>
              <a:t>설치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개발환경에서 </a:t>
            </a:r>
            <a:r>
              <a:rPr lang="ko-KR" altLang="en-US" baseline="0" dirty="0" err="1" smtClean="0"/>
              <a:t>라즈베리파이와</a:t>
            </a:r>
            <a:r>
              <a:rPr lang="ko-KR" altLang="en-US" baseline="0" dirty="0" smtClean="0"/>
              <a:t> 파일 공유를 위한 </a:t>
            </a:r>
            <a:r>
              <a:rPr lang="en-US" altLang="ko-KR" baseline="0" dirty="0" smtClean="0"/>
              <a:t>samba ftp </a:t>
            </a:r>
            <a:r>
              <a:rPr lang="ko-KR" altLang="en-US" baseline="0" dirty="0" smtClean="0"/>
              <a:t>서버 설치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마지막으로 </a:t>
            </a:r>
            <a:r>
              <a:rPr lang="en-US" altLang="ko-KR" baseline="0" dirty="0" err="1" smtClean="0"/>
              <a:t>nCube:Thyme</a:t>
            </a:r>
            <a:r>
              <a:rPr lang="en-US" altLang="ko-KR" baseline="0" dirty="0" smtClean="0"/>
              <a:t> for Node.js</a:t>
            </a:r>
            <a:r>
              <a:rPr lang="ko-KR" altLang="en-US" baseline="0" dirty="0" smtClean="0"/>
              <a:t>를 다운로드하여 실습 진행해보겠습니다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74194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라즈베리파이는</a:t>
            </a:r>
            <a:r>
              <a:rPr lang="ko-KR" altLang="en-US" dirty="0" smtClean="0"/>
              <a:t> 쉽게 </a:t>
            </a:r>
            <a:r>
              <a:rPr lang="ko-KR" altLang="en-US" dirty="0" err="1" smtClean="0"/>
              <a:t>비유해보자면</a:t>
            </a:r>
            <a:r>
              <a:rPr lang="ko-KR" altLang="en-US" dirty="0" smtClean="0"/>
              <a:t> 손바닥 크기의 작은 컴퓨터라고 생각하시면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본 강의에서 사용하는 </a:t>
            </a:r>
            <a:r>
              <a:rPr lang="ko-KR" altLang="en-US" dirty="0" err="1" smtClean="0"/>
              <a:t>라즈베리파이는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3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B </a:t>
            </a:r>
            <a:r>
              <a:rPr lang="ko-KR" altLang="en-US" dirty="0" smtClean="0"/>
              <a:t>버전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2</a:t>
            </a:r>
            <a:r>
              <a:rPr lang="ko-KR" altLang="en-US" dirty="0" smtClean="0"/>
              <a:t>버전과</a:t>
            </a:r>
            <a:r>
              <a:rPr lang="ko-KR" altLang="en-US" baseline="0" dirty="0" smtClean="0"/>
              <a:t> 다른 점은 여러 가지가 있지만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모듈이 내장되어 있어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에서는 </a:t>
            </a:r>
            <a:r>
              <a:rPr lang="en-US" altLang="ko-KR" baseline="0" dirty="0" err="1" smtClean="0"/>
              <a:t>wifi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동글을</a:t>
            </a:r>
            <a:r>
              <a:rPr lang="ko-KR" altLang="en-US" baseline="0" dirty="0" smtClean="0"/>
              <a:t> 장착해서 사용해야하는 불편한 점이 해소되었다는 점이 가장 대표적입니다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전원은 핸드폰이나 보조배터리 충전에 사용하는 전원과 같은 </a:t>
            </a:r>
            <a:r>
              <a:rPr lang="en-US" altLang="ko-KR" baseline="0" dirty="0" smtClean="0"/>
              <a:t>5V</a:t>
            </a:r>
            <a:r>
              <a:rPr lang="ko-KR" altLang="en-US" baseline="0" dirty="0" err="1" smtClean="0"/>
              <a:t>짜리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5pin micro </a:t>
            </a:r>
            <a:r>
              <a:rPr lang="en-US" altLang="ko-KR" baseline="0" dirty="0" err="1" smtClean="0"/>
              <a:t>usb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OS</a:t>
            </a:r>
            <a:r>
              <a:rPr lang="ko-KR" altLang="en-US" baseline="0" dirty="0" smtClean="0"/>
              <a:t>는</a:t>
            </a:r>
            <a:r>
              <a:rPr lang="en-US" altLang="ko-KR" baseline="0" dirty="0" smtClean="0"/>
              <a:t>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NOOBS, Ubuntu Mate, Windows 10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Core, RISC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</a:t>
            </a:r>
            <a:r>
              <a:rPr lang="ko-KR" altLang="en-US" sz="12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</a:t>
            </a:r>
            <a:r>
              <a:rPr lang="en-US" altLang="ko-KR" sz="12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지원하지만 앞으로의 실습에서는 </a:t>
            </a:r>
            <a:r>
              <a:rPr lang="en-US" altLang="ko-KR" sz="12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12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OS</a:t>
            </a:r>
            <a:r>
              <a:rPr lang="ko-KR" altLang="en-US" sz="12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설치하여 사용하겠습니다</a:t>
            </a:r>
            <a:r>
              <a:rPr lang="en-US" altLang="ko-KR" sz="1200" baseline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64714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</a:t>
            </a:r>
            <a:r>
              <a:rPr lang="ko-KR" altLang="en-US" dirty="0" smtClean="0"/>
              <a:t> 홈페이지에 접속하여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os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데스크탑</a:t>
            </a:r>
            <a:r>
              <a:rPr lang="ko-KR" altLang="en-US" dirty="0" smtClean="0"/>
              <a:t> 버전으로 다운로드합니다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28758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라즈비안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os</a:t>
            </a:r>
            <a:r>
              <a:rPr lang="ko-KR" altLang="en-US" dirty="0" smtClean="0"/>
              <a:t> 씌우기와 </a:t>
            </a:r>
            <a:r>
              <a:rPr lang="ko-KR" altLang="en-US" dirty="0" err="1" smtClean="0"/>
              <a:t>라즈베리파이의</a:t>
            </a:r>
            <a:r>
              <a:rPr lang="ko-KR" altLang="en-US" dirty="0" smtClean="0"/>
              <a:t> 메모리 사용을 위해 </a:t>
            </a:r>
            <a:r>
              <a:rPr lang="en-US" altLang="ko-KR" dirty="0" smtClean="0"/>
              <a:t>8</a:t>
            </a:r>
            <a:r>
              <a:rPr lang="ko-KR" altLang="en-US" dirty="0" smtClean="0"/>
              <a:t>기가 이상의 </a:t>
            </a:r>
            <a:r>
              <a:rPr lang="en-US" altLang="ko-KR" dirty="0" err="1" smtClean="0"/>
              <a:t>microSD</a:t>
            </a:r>
            <a:r>
              <a:rPr lang="ko-KR" altLang="en-US" dirty="0" smtClean="0"/>
              <a:t>를 준비하고 </a:t>
            </a:r>
            <a:r>
              <a:rPr lang="en-US" altLang="ko-KR" dirty="0" smtClean="0"/>
              <a:t>fat32 </a:t>
            </a:r>
            <a:r>
              <a:rPr lang="ko-KR" altLang="en-US" dirty="0" smtClean="0"/>
              <a:t>형식으로 포맷합니다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라즈비안</a:t>
            </a:r>
            <a:r>
              <a:rPr lang="en-US" altLang="ko-KR" dirty="0" err="1" smtClean="0"/>
              <a:t>os</a:t>
            </a:r>
            <a:r>
              <a:rPr lang="ko-KR" altLang="en-US" dirty="0" smtClean="0"/>
              <a:t>를 삽입하기 위한 툴로 </a:t>
            </a:r>
            <a:r>
              <a:rPr lang="en-US" altLang="ko-KR" dirty="0" smtClean="0"/>
              <a:t>win32 disk imager</a:t>
            </a:r>
            <a:r>
              <a:rPr lang="ko-KR" altLang="en-US" dirty="0" smtClean="0"/>
              <a:t>를 다운받습니다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82899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 받은 </a:t>
            </a:r>
            <a:r>
              <a:rPr lang="en-US" altLang="ko-KR" dirty="0" smtClean="0"/>
              <a:t>win32</a:t>
            </a:r>
            <a:r>
              <a:rPr lang="ko-KR" altLang="en-US" dirty="0" smtClean="0"/>
              <a:t>를 실행하여 이미지 파일에 다운 받은 </a:t>
            </a:r>
            <a:r>
              <a:rPr lang="ko-KR" altLang="en-US" dirty="0" err="1" smtClean="0"/>
              <a:t>라즈비안</a:t>
            </a:r>
            <a:r>
              <a:rPr lang="en-US" altLang="ko-KR" dirty="0" err="1" smtClean="0"/>
              <a:t>os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이미지 파일을 선택하고 디바이스에 </a:t>
            </a:r>
            <a:r>
              <a:rPr lang="en-US" altLang="ko-KR" dirty="0" err="1" smtClean="0"/>
              <a:t>microSD</a:t>
            </a:r>
            <a:r>
              <a:rPr lang="ko-KR" altLang="en-US" dirty="0" smtClean="0"/>
              <a:t>의 드라이브를 선택하여 </a:t>
            </a:r>
            <a:r>
              <a:rPr lang="en-US" altLang="ko-KR" dirty="0" smtClean="0"/>
              <a:t>Write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버튼을 통해 </a:t>
            </a:r>
            <a:r>
              <a:rPr lang="ko-KR" altLang="en-US" baseline="0" dirty="0" err="1" smtClean="0"/>
              <a:t>라즈비안</a:t>
            </a:r>
            <a:r>
              <a:rPr lang="en-US" altLang="ko-KR" baseline="0" dirty="0" err="1" smtClean="0"/>
              <a:t>os</a:t>
            </a:r>
            <a:r>
              <a:rPr lang="ko-KR" altLang="en-US" baseline="0" dirty="0" smtClean="0"/>
              <a:t>를 씌웁니다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완료가 되면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microSD</a:t>
            </a:r>
            <a:r>
              <a:rPr lang="ko-KR" altLang="en-US" baseline="0" dirty="0" smtClean="0"/>
              <a:t>를 삽입하고 전원을 연결하여 </a:t>
            </a:r>
            <a:r>
              <a:rPr lang="ko-KR" altLang="en-US" baseline="0" dirty="0" err="1" smtClean="0"/>
              <a:t>라즈베리파이를</a:t>
            </a:r>
            <a:r>
              <a:rPr lang="ko-KR" altLang="en-US" baseline="0" dirty="0" smtClean="0"/>
              <a:t> 구동합니다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4386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oneM2M </a:t>
            </a:r>
            <a:r>
              <a:rPr lang="ko-KR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서비스 플랫폼에서 공통적으로 제공되어야 하는 공통 서비스 기능을 제공하는</a:t>
            </a:r>
            <a:r>
              <a:rPr lang="en-US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서버</a:t>
            </a:r>
            <a:r>
              <a:rPr lang="en-US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lang="ko-KR" altLang="en-US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즉</a:t>
            </a:r>
            <a:r>
              <a:rPr lang="en-US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</a:t>
            </a:r>
            <a:r>
              <a:rPr lang="ko-KR" altLang="ko-KR" sz="1100" b="0" i="0" u="none" strike="noStrike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dirty="0" smtClean="0"/>
              <a:t>IN-CSE</a:t>
            </a:r>
            <a:r>
              <a:rPr lang="ko-KR" altLang="en-US" dirty="0" smtClean="0"/>
              <a:t>역할의 </a:t>
            </a:r>
            <a:r>
              <a:rPr lang="en-US" altLang="ko-KR" dirty="0" smtClean="0"/>
              <a:t>Mobius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플랫폼은 </a:t>
            </a:r>
            <a:r>
              <a:rPr lang="en-US" altLang="ko-KR" baseline="0" dirty="0" smtClean="0"/>
              <a:t>oneM2M </a:t>
            </a:r>
            <a:r>
              <a:rPr lang="ko-KR" altLang="en-US" baseline="0" dirty="0" smtClean="0"/>
              <a:t>표준을 기반으로 하는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서버 플랫폼으로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장치와 </a:t>
            </a:r>
            <a:r>
              <a:rPr lang="en-US" altLang="ko-KR" baseline="0" dirty="0" err="1" smtClean="0"/>
              <a:t>IoT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응용 프로그램 간의 통신 및 상호 작용을 가능하게 하는 중간 </a:t>
            </a:r>
            <a:r>
              <a:rPr lang="ko-KR" altLang="en-US" baseline="0" dirty="0" err="1" smtClean="0"/>
              <a:t>브릿지</a:t>
            </a:r>
            <a:r>
              <a:rPr lang="ko-KR" altLang="en-US" baseline="0" dirty="0" smtClean="0"/>
              <a:t> 역할을 합니다</a:t>
            </a:r>
            <a:r>
              <a:rPr lang="en-US" altLang="ko-KR" baseline="0" dirty="0" smtClean="0"/>
              <a:t>.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서버는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장치로부터 업로드 된 데이터를 받아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저장하며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응용 프로그램은 모니터링 목적으로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공개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사용하여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서버에 저장된 데이터를 검색할 수 있습니다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어플리케이션은 이미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ContentInstance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리소스에 포함된 제어 명령을 전송하여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서버에 등록된 원격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장치를 제어할 수 있으며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서버는 대상 장치에 대한 제어 명령을 실행합니다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marR="0" lvl="2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2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서버는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MQTT,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WebSocket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및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DBMS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구성되며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어플리케이션은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서버와 통신하기 위해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MQTT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클라이언트를 구현합니다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0" marR="0" lvl="2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1857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원격으로 </a:t>
            </a:r>
            <a:r>
              <a:rPr lang="ko-KR" altLang="en-US" dirty="0" err="1" smtClean="0"/>
              <a:t>라즈베리파이에</a:t>
            </a:r>
            <a:r>
              <a:rPr lang="ko-KR" altLang="en-US" dirty="0" smtClean="0"/>
              <a:t> 접근하여 작업하기 위해 </a:t>
            </a:r>
            <a:r>
              <a:rPr lang="en-US" altLang="ko-KR" dirty="0" err="1" smtClean="0"/>
              <a:t>sudo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raspi-config</a:t>
            </a:r>
            <a:r>
              <a:rPr lang="ko-KR" altLang="en-US" baseline="0" dirty="0" smtClean="0"/>
              <a:t> 명령어를 통해 설정 화면에 접속하여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번 </a:t>
            </a:r>
            <a:r>
              <a:rPr lang="en-US" altLang="ko-KR" baseline="0" dirty="0" smtClean="0"/>
              <a:t>Interfacing Options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P2 SSH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Enable</a:t>
            </a:r>
            <a:r>
              <a:rPr lang="ko-KR" altLang="en-US" baseline="0" dirty="0" smtClean="0"/>
              <a:t>로 변경하여 원격 접속 가능한 상태로 설정합니다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설정이 완료되면 </a:t>
            </a:r>
            <a:r>
              <a:rPr lang="en-US" altLang="ko-KR" baseline="0" dirty="0" err="1" smtClean="0"/>
              <a:t>ssh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 사용 또는 </a:t>
            </a:r>
            <a:r>
              <a:rPr lang="en-US" altLang="ko-KR" baseline="0" dirty="0" smtClean="0"/>
              <a:t>putty </a:t>
            </a:r>
            <a:r>
              <a:rPr lang="ko-KR" altLang="en-US" baseline="0" dirty="0" smtClean="0"/>
              <a:t>프로그램을 사용하여 원격으로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접근합니다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본 강의에서는 </a:t>
            </a:r>
            <a:r>
              <a:rPr lang="en-US" altLang="ko-KR" baseline="0" dirty="0" smtClean="0"/>
              <a:t>putty</a:t>
            </a:r>
            <a:r>
              <a:rPr lang="ko-KR" altLang="en-US" baseline="0" dirty="0" smtClean="0"/>
              <a:t>를 사용하겠습니다</a:t>
            </a:r>
            <a:r>
              <a:rPr lang="en-US" altLang="ko-KR" baseline="0" dirty="0" smtClean="0"/>
              <a:t>. Host </a:t>
            </a:r>
            <a:r>
              <a:rPr lang="ko-KR" altLang="en-US" baseline="0" dirty="0" smtClean="0"/>
              <a:t>주소는 </a:t>
            </a:r>
            <a:r>
              <a:rPr lang="ko-KR" altLang="en-US" baseline="0" dirty="0" err="1" smtClean="0"/>
              <a:t>라즈베리파이의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IP </a:t>
            </a:r>
            <a:r>
              <a:rPr lang="ko-KR" altLang="en-US" baseline="0" dirty="0" smtClean="0"/>
              <a:t>주소이며 계정은 </a:t>
            </a:r>
            <a:r>
              <a:rPr lang="en-US" altLang="ko-KR" baseline="0" dirty="0" smtClean="0"/>
              <a:t>PI </a:t>
            </a:r>
            <a:r>
              <a:rPr lang="ko-KR" altLang="en-US" baseline="0" dirty="0" smtClean="0"/>
              <a:t>비밀번호는 </a:t>
            </a:r>
            <a:r>
              <a:rPr lang="en-US" altLang="ko-KR" baseline="0" dirty="0" smtClean="0"/>
              <a:t>raspberry 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181334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노드</a:t>
            </a:r>
            <a:r>
              <a:rPr lang="en-US" altLang="ko-KR" dirty="0" err="1" smtClean="0"/>
              <a:t>js</a:t>
            </a:r>
            <a:r>
              <a:rPr lang="ko-KR" altLang="en-US" dirty="0" smtClean="0"/>
              <a:t>와 삼바 설치 이전에 오른쪽 그림과 같은 명령어를 통해 </a:t>
            </a:r>
            <a:r>
              <a:rPr lang="en-US" altLang="ko-KR" dirty="0" smtClean="0"/>
              <a:t>repository </a:t>
            </a:r>
            <a:r>
              <a:rPr lang="ko-KR" altLang="en-US" dirty="0" smtClean="0"/>
              <a:t>업데이트와 패키지 업그레이드를 실행합니다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7893301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nCube:Thyme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for Node.js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구동을 위해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 설치에 대해 알아보겠습니다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우선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디렉토리를 생성하고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apt-get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사용해 기존의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제거합니다</a:t>
            </a:r>
            <a:r>
              <a:rPr lang="en-US" altLang="ko-KR" sz="14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286446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Curl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사용하여 최신 버전의 </a:t>
            </a:r>
            <a:r>
              <a:rPr lang="en-US" altLang="ko-KR" baseline="0" dirty="0" smtClean="0"/>
              <a:t>Node.js </a:t>
            </a:r>
            <a:r>
              <a:rPr lang="ko-KR" altLang="en-US" baseline="0" dirty="0" smtClean="0"/>
              <a:t>패키지를 다운로드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088274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다운로드가 완료되면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apt-get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명령어와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-y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사용하여 </a:t>
            </a:r>
            <a:r>
              <a:rPr lang="ko-KR" altLang="en-US" dirty="0" smtClean="0"/>
              <a:t>다운받은 </a:t>
            </a:r>
            <a:r>
              <a:rPr lang="en-US" altLang="ko-KR" dirty="0" smtClean="0"/>
              <a:t>node.js</a:t>
            </a:r>
            <a:r>
              <a:rPr lang="ko-KR" altLang="en-US" dirty="0" smtClean="0"/>
              <a:t>패키지를 설치</a:t>
            </a:r>
            <a:r>
              <a:rPr lang="ko-KR" altLang="en-US" baseline="0" dirty="0" smtClean="0"/>
              <a:t>합니다</a:t>
            </a:r>
            <a:r>
              <a:rPr lang="en-US" altLang="ko-KR" baseline="0" dirty="0" smtClean="0"/>
              <a:t>. -y</a:t>
            </a:r>
            <a:r>
              <a:rPr lang="ko-KR" altLang="en-US" baseline="0" dirty="0" smtClean="0"/>
              <a:t>를 쓰는 이유는 설치 과정에서 </a:t>
            </a:r>
            <a:r>
              <a:rPr lang="en-US" altLang="ko-KR" baseline="0" dirty="0" smtClean="0"/>
              <a:t>y/n</a:t>
            </a:r>
            <a:r>
              <a:rPr lang="ko-KR" altLang="en-US" baseline="0" dirty="0" smtClean="0"/>
              <a:t>를 묻는 메시지에서 </a:t>
            </a:r>
            <a:r>
              <a:rPr lang="en-US" altLang="ko-KR" baseline="0" dirty="0" smtClean="0"/>
              <a:t>yes</a:t>
            </a:r>
            <a:r>
              <a:rPr lang="ko-KR" altLang="en-US" baseline="0" dirty="0" smtClean="0"/>
              <a:t>라고 가정하고 설치를 진행합니다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연관성 있는 모든 패키지를 설치하기 위해서는 </a:t>
            </a:r>
            <a:r>
              <a:rPr lang="en-US" altLang="ko-KR" baseline="0" dirty="0" smtClean="0"/>
              <a:t>–f </a:t>
            </a:r>
            <a:r>
              <a:rPr lang="ko-KR" altLang="en-US" baseline="0" dirty="0" smtClean="0"/>
              <a:t>명령어를 사용하면 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37437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Node.js </a:t>
            </a:r>
            <a:r>
              <a:rPr lang="ko-KR" altLang="en-US" dirty="0" smtClean="0"/>
              <a:t>설치가 완료되면 </a:t>
            </a:r>
            <a:r>
              <a:rPr lang="en-US" altLang="ko-KR" dirty="0" smtClean="0"/>
              <a:t>node –v </a:t>
            </a:r>
            <a:r>
              <a:rPr lang="ko-KR" altLang="en-US" dirty="0" smtClean="0"/>
              <a:t>명령어를 사용하여 </a:t>
            </a:r>
            <a:r>
              <a:rPr lang="en-US" altLang="ko-KR" dirty="0" smtClean="0"/>
              <a:t>node.js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버전을 확인합니다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이상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nCube:Thyme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for Node.js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구동을 위해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설치해보았습니다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75171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이제 개발환경에서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파일 공유를 위해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 FTP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서버를 설치해보겠습니다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Apt-get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통하여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설치합니다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85554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Smbpasswd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명령어를 사용하여 패스워드를 설정해 사용자를 등록합니다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패스워드는 개발환경에서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접속할 때 쓰일 패스워드입니다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33583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Nano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에디터를 사용하여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etc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/samba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폴더의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smb.conf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파일을 수정하여 사용자 설정을 합니다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67524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삼바 </a:t>
            </a:r>
            <a:r>
              <a:rPr lang="ko-KR" altLang="en-US" dirty="0" err="1" smtClean="0"/>
              <a:t>재시작을</a:t>
            </a:r>
            <a:r>
              <a:rPr lang="ko-KR" altLang="en-US" dirty="0" smtClean="0"/>
              <a:t> 통하여 앞서 변경한 사용자 설정</a:t>
            </a:r>
            <a:r>
              <a:rPr lang="ko-KR" altLang="en-US" baseline="0" dirty="0" smtClean="0"/>
              <a:t> 적용합니다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7120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두</a:t>
            </a:r>
            <a:r>
              <a:rPr lang="ko-KR" altLang="en-US" baseline="0" dirty="0" smtClean="0"/>
              <a:t> 가지 </a:t>
            </a:r>
            <a:r>
              <a:rPr lang="en-US" altLang="ko-KR" baseline="0" dirty="0" smtClean="0"/>
              <a:t>OS </a:t>
            </a:r>
            <a:r>
              <a:rPr lang="ko-KR" altLang="en-US" baseline="0" dirty="0" smtClean="0"/>
              <a:t>환경에서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실행을 위한 구동 환경을 알아보겠습니다</a:t>
            </a:r>
            <a:r>
              <a:rPr lang="en-US" altLang="ko-KR" dirty="0" smtClean="0"/>
              <a:t>. Mobius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Node JS </a:t>
            </a:r>
            <a:r>
              <a:rPr lang="ko-KR" altLang="en-US" dirty="0" smtClean="0"/>
              <a:t>기반의 </a:t>
            </a:r>
            <a:r>
              <a:rPr lang="en-US" altLang="ko-KR" dirty="0" smtClean="0"/>
              <a:t>Java Script</a:t>
            </a:r>
            <a:r>
              <a:rPr lang="ko-KR" altLang="en-US" dirty="0" smtClean="0"/>
              <a:t>로 개발하며</a:t>
            </a:r>
            <a:r>
              <a:rPr lang="en-US" altLang="ko-KR" dirty="0" smtClean="0"/>
              <a:t>, DB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을 사용합니다</a:t>
            </a:r>
            <a:r>
              <a:rPr lang="en-US" altLang="ko-KR" dirty="0" smtClean="0"/>
              <a:t>. Mobius </a:t>
            </a:r>
            <a:r>
              <a:rPr lang="ko-KR" altLang="en-US" dirty="0" smtClean="0"/>
              <a:t>플랫폼 설치는 </a:t>
            </a:r>
            <a:r>
              <a:rPr lang="en-US" altLang="ko-KR" dirty="0" smtClean="0"/>
              <a:t>MySQL-MQTT-Node</a:t>
            </a:r>
            <a:r>
              <a:rPr lang="en-US" altLang="ko-KR" baseline="0" dirty="0" smtClean="0"/>
              <a:t> JS </a:t>
            </a:r>
            <a:r>
              <a:rPr lang="ko-KR" altLang="en-US" baseline="0" dirty="0" smtClean="0"/>
              <a:t>순서입니다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76130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윈도우 실행 창에서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\\</a:t>
            </a:r>
            <a:r>
              <a:rPr lang="ko-KR" altLang="en-US" baseline="0" dirty="0" err="1" smtClean="0"/>
              <a:t>라즈베리파이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주소를 입력하고 계정과 설정한 비밀번호를 입력하여 로그인합니다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로그인이</a:t>
            </a:r>
            <a:r>
              <a:rPr lang="ko-KR" altLang="en-US" baseline="0" dirty="0" smtClean="0"/>
              <a:t> 성공하면 오른쪽 그림과 같이 나타나며 파일 공유가 가능해집니다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305752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본격적인 </a:t>
            </a:r>
            <a:r>
              <a:rPr lang="en-US" altLang="ko-KR" dirty="0" err="1" smtClean="0"/>
              <a:t>nCube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사용에 앞서 </a:t>
            </a:r>
            <a:r>
              <a:rPr lang="en-US" altLang="ko-KR" dirty="0" smtClean="0"/>
              <a:t>OCEAN</a:t>
            </a:r>
            <a:r>
              <a:rPr lang="ko-KR" altLang="en-US" dirty="0" smtClean="0"/>
              <a:t>에서 </a:t>
            </a:r>
            <a:r>
              <a:rPr lang="en-US" altLang="ko-KR" dirty="0" err="1" smtClean="0"/>
              <a:t>nCube</a:t>
            </a:r>
            <a:r>
              <a:rPr lang="en-US" altLang="ko-KR" dirty="0" smtClean="0"/>
              <a:t> Thyme node.js </a:t>
            </a:r>
            <a:r>
              <a:rPr lang="ko-KR" altLang="en-US" dirty="0" smtClean="0"/>
              <a:t>버전을 다운로드 받습니다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47423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다운로드 받은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파일을 </a:t>
            </a:r>
            <a:r>
              <a:rPr lang="en-US" altLang="ko-KR" baseline="0" dirty="0" smtClean="0"/>
              <a:t>samba</a:t>
            </a:r>
            <a:r>
              <a:rPr lang="ko-KR" altLang="en-US" baseline="0" dirty="0" smtClean="0"/>
              <a:t>를 이용하여 </a:t>
            </a:r>
            <a:r>
              <a:rPr lang="ko-KR" altLang="en-US" baseline="0" dirty="0" err="1" smtClean="0"/>
              <a:t>라즈베리파이에</a:t>
            </a:r>
            <a:r>
              <a:rPr lang="ko-KR" altLang="en-US" baseline="0" dirty="0" smtClean="0"/>
              <a:t> 옮긴 후 압축을 해제합니다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47935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터미널 창에서 </a:t>
            </a:r>
            <a:r>
              <a:rPr lang="en-US" altLang="ko-KR" dirty="0" err="1" smtClean="0"/>
              <a:t>nCube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폴더가 생성됨을 확인합니다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37243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Thym.js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실행을 위해 </a:t>
            </a:r>
            <a:r>
              <a:rPr lang="en-US" altLang="ko-KR" baseline="0" dirty="0" err="1" smtClean="0"/>
              <a:t>npm</a:t>
            </a:r>
            <a:r>
              <a:rPr lang="en-US" altLang="ko-KR" baseline="0" dirty="0" smtClean="0"/>
              <a:t> install</a:t>
            </a:r>
            <a:r>
              <a:rPr lang="ko-KR" altLang="en-US" baseline="0" dirty="0" smtClean="0"/>
              <a:t> 명령어를 사용하여 </a:t>
            </a:r>
            <a:r>
              <a:rPr lang="en-US" altLang="ko-KR" baseline="0" dirty="0" err="1" smtClean="0"/>
              <a:t>npm</a:t>
            </a:r>
            <a:r>
              <a:rPr lang="ko-KR" altLang="en-US" baseline="0" dirty="0" smtClean="0"/>
              <a:t>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설치합니다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21694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설치가 완료되면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서버와 연결을 위해 </a:t>
            </a:r>
            <a:r>
              <a:rPr lang="en-US" altLang="ko-KR" dirty="0" smtClean="0"/>
              <a:t>Conf.js </a:t>
            </a:r>
            <a:r>
              <a:rPr lang="ko-KR" altLang="en-US" dirty="0" smtClean="0"/>
              <a:t>파일을 수정합니다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002118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Conf.js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파일 안의 내용은 </a:t>
            </a:r>
            <a:r>
              <a:rPr lang="en-US" altLang="ko-KR" baseline="0" dirty="0" smtClean="0"/>
              <a:t>Mobius </a:t>
            </a:r>
            <a:r>
              <a:rPr lang="ko-KR" altLang="en-US" baseline="0" dirty="0" smtClean="0"/>
              <a:t>서버에 데이터를 전달하는 형식에 따라 적게 또는 많이 수정해야하지만 본 강의에서는 </a:t>
            </a:r>
            <a:r>
              <a:rPr lang="en-US" altLang="ko-KR" baseline="0" dirty="0" err="1" smtClean="0"/>
              <a:t>nCube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Mobius </a:t>
            </a:r>
            <a:r>
              <a:rPr lang="ko-KR" altLang="en-US" baseline="0" dirty="0" smtClean="0"/>
              <a:t>서버 간의 </a:t>
            </a:r>
            <a:r>
              <a:rPr lang="ko-KR" altLang="en-US" baseline="0" dirty="0" err="1" smtClean="0"/>
              <a:t>연결만을</a:t>
            </a:r>
            <a:r>
              <a:rPr lang="ko-KR" altLang="en-US" baseline="0" dirty="0" smtClean="0"/>
              <a:t> 확인하기 위해 몇 가지만 수정하겠습니다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우선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cse</a:t>
            </a:r>
            <a:r>
              <a:rPr lang="ko-KR" altLang="en-US" baseline="0" dirty="0" smtClean="0"/>
              <a:t>부분에서는 </a:t>
            </a:r>
            <a:r>
              <a:rPr lang="en-US" altLang="ko-KR" baseline="0" dirty="0" smtClean="0"/>
              <a:t>host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Mobius </a:t>
            </a:r>
            <a:r>
              <a:rPr lang="ko-KR" altLang="en-US" baseline="0" dirty="0" smtClean="0"/>
              <a:t>서버의 </a:t>
            </a:r>
            <a:r>
              <a:rPr lang="en-US" altLang="ko-KR" baseline="0" dirty="0" smtClean="0"/>
              <a:t>IP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name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id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Mobius </a:t>
            </a:r>
            <a:r>
              <a:rPr lang="ko-KR" altLang="en-US" baseline="0" dirty="0" smtClean="0"/>
              <a:t>서버에서 설정된 </a:t>
            </a:r>
            <a:r>
              <a:rPr lang="en-US" altLang="ko-KR" baseline="0" dirty="0" err="1" smtClean="0"/>
              <a:t>usecsename</a:t>
            </a:r>
            <a:r>
              <a:rPr lang="ko-KR" altLang="en-US" baseline="0" dirty="0" smtClean="0"/>
              <a:t>과 </a:t>
            </a:r>
            <a:r>
              <a:rPr lang="en-US" altLang="ko-KR" baseline="0" dirty="0" err="1" smtClean="0"/>
              <a:t>usecseid</a:t>
            </a:r>
            <a:r>
              <a:rPr lang="ko-KR" altLang="en-US" baseline="0" dirty="0" smtClean="0"/>
              <a:t>와 같이 맞춰서 수정합니다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</a:t>
            </a:r>
            <a:r>
              <a:rPr lang="en-US" altLang="ko-KR" baseline="0" dirty="0" smtClean="0"/>
              <a:t>ae </a:t>
            </a:r>
            <a:r>
              <a:rPr lang="ko-KR" altLang="en-US" baseline="0" dirty="0" smtClean="0"/>
              <a:t>부분에서는 </a:t>
            </a:r>
            <a:r>
              <a:rPr lang="en-US" altLang="ko-KR" baseline="0" dirty="0" smtClean="0"/>
              <a:t>Mobius </a:t>
            </a:r>
            <a:r>
              <a:rPr lang="ko-KR" altLang="en-US" baseline="0" dirty="0" smtClean="0"/>
              <a:t>서버에 전달할 데이터의 이름으로 사용자가 알아볼 수 있는 용어로 수정합니다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988935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en-US" altLang="ko-KR" dirty="0" err="1" smtClean="0"/>
              <a:t>aei.json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파일은 등록 요청을 </a:t>
            </a:r>
            <a:r>
              <a:rPr lang="en-US" altLang="ko-KR" dirty="0" smtClean="0"/>
              <a:t>S</a:t>
            </a:r>
            <a:r>
              <a:rPr lang="ko-KR" altLang="en-US" dirty="0" smtClean="0"/>
              <a:t>를 포함하여 요청하게끔 수정합니다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756781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이로써 </a:t>
            </a:r>
            <a:r>
              <a:rPr lang="en-US" altLang="ko-KR" dirty="0" err="1" smtClean="0"/>
              <a:t>nCube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실행을 위한 준비가 끝났습니다</a:t>
            </a:r>
            <a:r>
              <a:rPr lang="en-US" altLang="ko-KR" dirty="0" smtClean="0"/>
              <a:t>. Mobius </a:t>
            </a:r>
            <a:r>
              <a:rPr lang="ko-KR" altLang="en-US" dirty="0" smtClean="0"/>
              <a:t>서버를 실행하여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서버가 준비 완료되면 </a:t>
            </a:r>
            <a:r>
              <a:rPr lang="en-US" altLang="ko-KR" dirty="0" smtClean="0"/>
              <a:t>node</a:t>
            </a:r>
            <a:r>
              <a:rPr lang="en-US" altLang="ko-KR" baseline="0" dirty="0" smtClean="0"/>
              <a:t> thyme.js </a:t>
            </a:r>
            <a:r>
              <a:rPr lang="ko-KR" altLang="en-US" baseline="0" dirty="0" smtClean="0"/>
              <a:t>명령어를 사용하여 </a:t>
            </a:r>
            <a:r>
              <a:rPr lang="en-US" altLang="ko-KR" baseline="0" dirty="0" err="1" smtClean="0"/>
              <a:t>nCube</a:t>
            </a:r>
            <a:r>
              <a:rPr lang="ko-KR" altLang="en-US" baseline="0" dirty="0" smtClean="0"/>
              <a:t>를 실행합니다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88390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nCube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Mobius </a:t>
            </a:r>
            <a:r>
              <a:rPr lang="ko-KR" altLang="en-US" dirty="0" smtClean="0"/>
              <a:t>서버가 정상적으로 연결되어 동작하면 다음 화면과 같이 나타납니다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8903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윈도우 환경입니다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596114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OCEAN</a:t>
            </a:r>
            <a:r>
              <a:rPr lang="ko-KR" altLang="en-US" dirty="0" smtClean="0"/>
              <a:t>은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오픈 소스 및 </a:t>
            </a:r>
            <a:r>
              <a:rPr lang="en-US" altLang="ko-KR" sz="1100" b="0" i="0" kern="1200" dirty="0" err="1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IoT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 </a:t>
            </a:r>
            <a:r>
              <a:rPr lang="ko-KR" altLang="en-US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표준을 기반으로 하는 글로벌 커뮤니티입니다</a:t>
            </a:r>
            <a:r>
              <a:rPr lang="en-US" altLang="ko-KR" sz="1100" b="0" i="0" kern="1200" dirty="0" smtClean="0">
                <a:solidFill>
                  <a:schemeClr val="tx1"/>
                </a:solidFill>
                <a:effectLst/>
                <a:latin typeface="Helvetica" panose="020B0604020202030204" pitchFamily="34" charset="0"/>
                <a:ea typeface="+mn-ea"/>
                <a:cs typeface="+mn-cs"/>
              </a:rPr>
              <a:t>. 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표준 소스 코드를 오픈소스로 공개하고 중소기업을 포함한 회사가 서로 협력하여 글로벌 커뮤니티에서 새로운 혁신적인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제품 및 서비스를 만들고 글로벌 </a:t>
            </a:r>
            <a:r>
              <a:rPr lang="en-US" altLang="ko-KR" sz="1400" b="0" i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IoT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생태계를 구축하도록 지원합니다</a:t>
            </a:r>
            <a:r>
              <a:rPr lang="en-US" altLang="ko-KR" sz="14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Ocean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에서 공개된 오픈소스로는 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Mobius, &amp;Cube </a:t>
            </a:r>
            <a:r>
              <a:rPr lang="ko-KR" altLang="en-US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등이 있으며 자세한 내용은 다음 장에서 알아보겠습니다</a:t>
            </a:r>
            <a:r>
              <a:rPr lang="en-US" altLang="ko-KR" sz="14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lang="en-US" altLang="ko-KR" sz="14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9124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5185721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20222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109193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ts val="14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 (Thing Adaptation S/W)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란 실제 사물을 디바이스에 연결하기 위한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S/W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로써 사물과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간의 연결통로를 만드는 역할을 합니다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왼쪽의 그림은 이전 강의에서 했던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이번 강의에서 배울 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까지 포함한 </a:t>
            </a:r>
            <a:r>
              <a:rPr lang="en-US" altLang="ko-KR" sz="16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응용서비스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개발 구조입니다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센서에서 측정된 값들을 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통하여 </a:t>
            </a:r>
            <a:r>
              <a:rPr lang="en-US" altLang="ko-KR" sz="16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연결되 </a:t>
            </a:r>
            <a:r>
              <a:rPr lang="en-US" altLang="ko-KR" sz="1600" baseline="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서버로 데이터를 전달해주는 구조입니다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오른쪽 그림은 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</a:t>
            </a:r>
            <a:r>
              <a:rPr lang="ko-KR" altLang="en-US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구성이며</a:t>
            </a:r>
            <a:r>
              <a:rPr lang="en-US" altLang="ko-KR" sz="1600" baseline="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dirty="0" smtClean="0">
                <a:solidFill>
                  <a:schemeClr val="tx1"/>
                </a:solidFill>
              </a:rPr>
              <a:t>&amp;Cube Interworking Unit, Data Adaptation Unit, Thing Interworking Unit </a:t>
            </a:r>
            <a:r>
              <a:rPr lang="ko-KR" altLang="en-US" dirty="0" smtClean="0">
                <a:solidFill>
                  <a:schemeClr val="tx1"/>
                </a:solidFill>
              </a:rPr>
              <a:t>총 </a:t>
            </a: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가지</a:t>
            </a:r>
            <a:r>
              <a:rPr lang="ko-KR" altLang="en-US" baseline="0" dirty="0" smtClean="0">
                <a:solidFill>
                  <a:schemeClr val="tx1"/>
                </a:solidFill>
              </a:rPr>
              <a:t> </a:t>
            </a:r>
            <a:r>
              <a:rPr lang="en-US" altLang="ko-KR" baseline="0" dirty="0" smtClean="0">
                <a:solidFill>
                  <a:schemeClr val="tx1"/>
                </a:solidFill>
              </a:rPr>
              <a:t>unit</a:t>
            </a:r>
            <a:r>
              <a:rPr lang="ko-KR" altLang="en-US" baseline="0" dirty="0" smtClean="0">
                <a:solidFill>
                  <a:schemeClr val="tx1"/>
                </a:solidFill>
              </a:rPr>
              <a:t>이 있습니다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64375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본 강의에선 </a:t>
            </a:r>
            <a:r>
              <a:rPr lang="en-US" altLang="ko-KR" dirty="0" err="1" smtClean="0"/>
              <a:t>nodejs</a:t>
            </a:r>
            <a:r>
              <a:rPr lang="ko-KR" altLang="en-US" dirty="0" smtClean="0"/>
              <a:t>로 작성된</a:t>
            </a:r>
            <a:r>
              <a:rPr lang="ko-KR" altLang="en-US" baseline="0" dirty="0" smtClean="0"/>
              <a:t> 예제를 구현하겠습니다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예제 구현을 위해 </a:t>
            </a:r>
            <a:r>
              <a:rPr lang="en-US" altLang="ko-KR" baseline="0" dirty="0" err="1" smtClean="0"/>
              <a:t>nodejs</a:t>
            </a:r>
            <a:r>
              <a:rPr lang="ko-KR" altLang="en-US" baseline="0" dirty="0" smtClean="0"/>
              <a:t>를 설치해보겠습니다</a:t>
            </a:r>
            <a:r>
              <a:rPr lang="en-US" altLang="ko-KR" baseline="0" dirty="0" smtClean="0"/>
              <a:t>. 12</a:t>
            </a:r>
            <a:r>
              <a:rPr lang="ko-KR" altLang="en-US" baseline="0" dirty="0" smtClean="0"/>
              <a:t>강에서 설명한 바와 같이 </a:t>
            </a:r>
            <a:r>
              <a:rPr lang="en-US" altLang="ko-KR" baseline="0" dirty="0" err="1" smtClean="0"/>
              <a:t>nodejs</a:t>
            </a:r>
            <a:r>
              <a:rPr lang="ko-KR" altLang="en-US" baseline="0" dirty="0" smtClean="0"/>
              <a:t>를 설치해줍니다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1741948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TAS</a:t>
            </a:r>
            <a:r>
              <a:rPr lang="ko-KR" altLang="en-US" dirty="0" smtClean="0"/>
              <a:t>의 개념을 적용 예시를 통해서 알아보겠습니다</a:t>
            </a:r>
            <a:r>
              <a:rPr lang="en-US" altLang="ko-KR" dirty="0" smtClean="0"/>
              <a:t>. TAS</a:t>
            </a:r>
            <a:r>
              <a:rPr lang="ko-KR" altLang="en-US" dirty="0" smtClean="0"/>
              <a:t>는 쉽게 말해 센서를 통해 측정되는 데이터를 </a:t>
            </a:r>
            <a:r>
              <a:rPr lang="en-US" altLang="ko-KR" dirty="0" smtClean="0"/>
              <a:t>TAS</a:t>
            </a:r>
            <a:r>
              <a:rPr lang="ko-KR" altLang="en-US" dirty="0" smtClean="0"/>
              <a:t>가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읽어오며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읽어온 데이터를 </a:t>
            </a:r>
            <a:r>
              <a:rPr lang="en-US" altLang="ko-KR" dirty="0" err="1" smtClean="0"/>
              <a:t>nCube</a:t>
            </a:r>
            <a:r>
              <a:rPr lang="ko-KR" altLang="en-US" dirty="0" smtClean="0"/>
              <a:t>에 올려주기 위한 주는 역할을 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058766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00263" y="339725"/>
            <a:ext cx="2535237" cy="175577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44525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사용을 위한 </a:t>
            </a:r>
            <a:r>
              <a:rPr lang="en-US" altLang="ko-KR" dirty="0" smtClean="0"/>
              <a:t>MySQL</a:t>
            </a:r>
            <a:r>
              <a:rPr lang="ko-KR" altLang="en-US" dirty="0" smtClean="0"/>
              <a:t>은 홈페이지에서 </a:t>
            </a:r>
            <a:r>
              <a:rPr lang="en-US" altLang="ko-KR" dirty="0" smtClean="0"/>
              <a:t>downloads-community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항목에서 </a:t>
            </a:r>
            <a:r>
              <a:rPr lang="en-US" altLang="ko-KR" baseline="0" dirty="0" smtClean="0"/>
              <a:t>Community Server</a:t>
            </a:r>
            <a:r>
              <a:rPr lang="ko-KR" altLang="en-US" baseline="0" dirty="0" smtClean="0"/>
              <a:t>를 선택하여 </a:t>
            </a:r>
            <a:r>
              <a:rPr lang="en-US" altLang="ko-KR" baseline="0" dirty="0" smtClean="0"/>
              <a:t>MySQL Installer MSI</a:t>
            </a:r>
            <a:r>
              <a:rPr lang="ko-KR" altLang="en-US" baseline="0" dirty="0" smtClean="0"/>
              <a:t>를 다운받습니다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99893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73137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909976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1817907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42378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237426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559934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72830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220514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8642919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3389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다운 받은 </a:t>
            </a:r>
            <a:r>
              <a:rPr lang="en-US" altLang="ko-KR" dirty="0" smtClean="0"/>
              <a:t>MySQL</a:t>
            </a:r>
            <a:r>
              <a:rPr lang="ko-KR" altLang="en-US" baseline="0" dirty="0" smtClean="0"/>
              <a:t> 설치 프로그램을 실행시켜 </a:t>
            </a:r>
            <a:r>
              <a:rPr lang="en-US" altLang="ko-KR" baseline="0" dirty="0" smtClean="0"/>
              <a:t>Custom </a:t>
            </a:r>
            <a:r>
              <a:rPr lang="ko-KR" altLang="en-US" baseline="0" dirty="0" smtClean="0"/>
              <a:t>항목으로 체크하여 </a:t>
            </a:r>
            <a:r>
              <a:rPr lang="en-US" altLang="ko-KR" baseline="0" dirty="0" smtClean="0"/>
              <a:t>Server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Workbench</a:t>
            </a:r>
            <a:r>
              <a:rPr lang="ko-KR" altLang="en-US" baseline="0" dirty="0" smtClean="0"/>
              <a:t>를 운영체제에 맞게 선택하여 설치하여 줍니다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79492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75835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5255821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179041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7569016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247744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4829">
              <a:defRPr/>
            </a:pPr>
            <a:endParaRPr lang="en-US" altLang="ko-KR" sz="15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F0BCE-8842-48BB-B417-565C32B10224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4008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pPr/>
              <a:t>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938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 userDrawn="1"/>
        </p:nvSpPr>
        <p:spPr>
          <a:xfrm>
            <a:off x="323527" y="818840"/>
            <a:ext cx="9387739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05167" y="0"/>
            <a:ext cx="9206099" cy="690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9929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99244378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459">
          <p15:clr>
            <a:srgbClr val="FBAE40"/>
          </p15:clr>
        </p15:guide>
        <p15:guide id="2" pos="319">
          <p15:clr>
            <a:srgbClr val="FBAE40"/>
          </p15:clr>
        </p15:guide>
        <p15:guide id="3" pos="592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3872132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459">
          <p15:clr>
            <a:srgbClr val="FBAE40"/>
          </p15:clr>
        </p15:guide>
        <p15:guide id="2" pos="319">
          <p15:clr>
            <a:srgbClr val="FBAE40"/>
          </p15:clr>
        </p15:guide>
        <p15:guide id="3" pos="5921">
          <p15:clr>
            <a:srgbClr val="FBAE40"/>
          </p15:clr>
        </p15:guide>
        <p15:guide id="4" orient="horz" pos="397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theme" Target="../theme/theme1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5167" y="0"/>
            <a:ext cx="9206099" cy="6907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1" y="0"/>
            <a:ext cx="142042" cy="7190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14" name="내용 개체 틀 2"/>
          <p:cNvSpPr txBox="1">
            <a:spLocks/>
          </p:cNvSpPr>
          <p:nvPr userDrawn="1"/>
        </p:nvSpPr>
        <p:spPr>
          <a:xfrm>
            <a:off x="323527" y="818840"/>
            <a:ext cx="9387739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marR="0" lvl="0" indent="-271463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F0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3" name="내용 개체 틀 2"/>
          <p:cNvSpPr txBox="1">
            <a:spLocks/>
          </p:cNvSpPr>
          <p:nvPr userDrawn="1"/>
        </p:nvSpPr>
        <p:spPr>
          <a:xfrm>
            <a:off x="323527" y="818840"/>
            <a:ext cx="9489340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Line 10"/>
          <p:cNvSpPr>
            <a:spLocks noChangeShapeType="1"/>
          </p:cNvSpPr>
          <p:nvPr userDrawn="1"/>
        </p:nvSpPr>
        <p:spPr bwMode="auto">
          <a:xfrm>
            <a:off x="611842" y="6477000"/>
            <a:ext cx="907273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ko-KR" altLang="en-US" sz="1463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8" name="직사각형 27"/>
          <p:cNvSpPr/>
          <p:nvPr userDrawn="1"/>
        </p:nvSpPr>
        <p:spPr>
          <a:xfrm>
            <a:off x="489470" y="6400800"/>
            <a:ext cx="69925" cy="1828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3"/>
          </a:p>
        </p:txBody>
      </p:sp>
      <p:sp>
        <p:nvSpPr>
          <p:cNvPr id="29" name="TextBox 28"/>
          <p:cNvSpPr txBox="1"/>
          <p:nvPr userDrawn="1"/>
        </p:nvSpPr>
        <p:spPr>
          <a:xfrm>
            <a:off x="4821649" y="6483573"/>
            <a:ext cx="494046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59D6D877-41E5-423E-AF04-20E52B9ED2A8}" type="slidenum">
              <a:rPr lang="ko-KR" altLang="en-US" sz="975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pPr/>
              <a:t>‹#›</a:t>
            </a:fld>
            <a:endParaRPr lang="ko-KR" altLang="en-US" sz="975" b="1" dirty="0"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Rectangle 2056"/>
          <p:cNvSpPr>
            <a:spLocks noChangeArrowheads="1"/>
          </p:cNvSpPr>
          <p:nvPr userDrawn="1"/>
        </p:nvSpPr>
        <p:spPr bwMode="gray">
          <a:xfrm>
            <a:off x="499935" y="671582"/>
            <a:ext cx="8226425" cy="31750"/>
          </a:xfrm>
          <a:prstGeom prst="rect">
            <a:avLst/>
          </a:prstGeom>
          <a:gradFill rotWithShape="0">
            <a:gsLst>
              <a:gs pos="0">
                <a:srgbClr val="80808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13" tIns="45708" rIns="91413" bIns="45708" anchor="ctr"/>
          <a:lstStyle/>
          <a:p>
            <a:pPr algn="ctr" latinLnBrk="0">
              <a:spcBef>
                <a:spcPct val="0"/>
              </a:spcBef>
              <a:defRPr/>
            </a:pPr>
            <a:endParaRPr lang="ko-KR" altLang="ko-KR" sz="2400" kern="0">
              <a:solidFill>
                <a:srgbClr val="000000"/>
              </a:solidFill>
              <a:latin typeface="Tahoma" pitchFamily="34" charset="0"/>
              <a:ea typeface="굴림" pitchFamily="50" charset="-127"/>
            </a:endParaRPr>
          </a:p>
        </p:txBody>
      </p:sp>
      <p:grpSp>
        <p:nvGrpSpPr>
          <p:cNvPr id="19" name="그룹 18"/>
          <p:cNvGrpSpPr/>
          <p:nvPr userDrawn="1"/>
        </p:nvGrpSpPr>
        <p:grpSpPr>
          <a:xfrm>
            <a:off x="6928818" y="6440979"/>
            <a:ext cx="2772701" cy="498179"/>
            <a:chOff x="6805248" y="6416570"/>
            <a:chExt cx="2883007" cy="534945"/>
          </a:xfrm>
        </p:grpSpPr>
        <p:pic>
          <p:nvPicPr>
            <p:cNvPr id="20" name="그림 19"/>
            <p:cNvPicPr>
              <a:picLocks noChangeAspect="1"/>
            </p:cNvPicPr>
            <p:nvPr userDrawn="1"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05248" y="6539092"/>
              <a:ext cx="634923" cy="2899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 userDrawn="1"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1054" r="3333" b="20946"/>
            <a:stretch/>
          </p:blipFill>
          <p:spPr>
            <a:xfrm>
              <a:off x="7440171" y="6541003"/>
              <a:ext cx="395899" cy="286079"/>
            </a:xfrm>
            <a:prstGeom prst="rect">
              <a:avLst/>
            </a:prstGeom>
          </p:spPr>
        </p:pic>
        <p:pic>
          <p:nvPicPr>
            <p:cNvPr id="22" name="Picture 10" descr="tta에 대한 이미지 검색결과"/>
            <p:cNvPicPr>
              <a:picLocks noChangeAspect="1" noChangeArrowheads="1"/>
            </p:cNvPicPr>
            <p:nvPr userDrawn="1"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5740" y="6416570"/>
              <a:ext cx="444180" cy="534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3" name="그룹 22"/>
            <p:cNvGrpSpPr/>
            <p:nvPr userDrawn="1"/>
          </p:nvGrpSpPr>
          <p:grpSpPr>
            <a:xfrm>
              <a:off x="8537881" y="6563211"/>
              <a:ext cx="1150374" cy="241663"/>
              <a:chOff x="2614195" y="10529555"/>
              <a:chExt cx="2438398" cy="425332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t="1" r="81143" b="-6523"/>
              <a:stretch/>
            </p:blipFill>
            <p:spPr>
              <a:xfrm>
                <a:off x="2614195" y="10529555"/>
                <a:ext cx="459815" cy="425332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8858" t="11519"/>
              <a:stretch/>
            </p:blipFill>
            <p:spPr>
              <a:xfrm>
                <a:off x="3074011" y="10583312"/>
                <a:ext cx="1978582" cy="353294"/>
              </a:xfrm>
              <a:prstGeom prst="rect">
                <a:avLst/>
              </a:prstGeom>
            </p:spPr>
          </p:pic>
        </p:grpSp>
      </p:grpSp>
      <p:pic>
        <p:nvPicPr>
          <p:cNvPr id="26" name="그림 25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614365" y="6508695"/>
            <a:ext cx="1316239" cy="29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1076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rgbClr val="3333FF"/>
          </a:solidFill>
          <a:latin typeface="+mn-ea"/>
          <a:ea typeface="+mn-ea"/>
          <a:cs typeface="함초롬바탕" panose="02030604000101010101" pitchFamily="18" charset="-127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-윤고딕330" panose="02030504000101010101" pitchFamily="18" charset="-127"/>
          <a:ea typeface="-윤고딕330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436">
          <p15:clr>
            <a:srgbClr val="F26B43"/>
          </p15:clr>
        </p15:guide>
        <p15:guide id="2" pos="3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5.emf"/><Relationship Id="rId4" Type="http://schemas.openxmlformats.org/officeDocument/2006/relationships/image" Target="../media/image174.emf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emf"/><Relationship Id="rId3" Type="http://schemas.openxmlformats.org/officeDocument/2006/relationships/image" Target="../media/image176.emf"/><Relationship Id="rId7" Type="http://schemas.openxmlformats.org/officeDocument/2006/relationships/image" Target="../media/image180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9.emf"/><Relationship Id="rId5" Type="http://schemas.openxmlformats.org/officeDocument/2006/relationships/image" Target="../media/image178.emf"/><Relationship Id="rId4" Type="http://schemas.openxmlformats.org/officeDocument/2006/relationships/image" Target="../media/image177.emf"/><Relationship Id="rId9" Type="http://schemas.openxmlformats.org/officeDocument/2006/relationships/image" Target="../media/image18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osquitto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odejs.org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.iotocean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wnloads/repo/ap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nem2m.org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win32diskimager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://www.iotocean.org/download/?tab1=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10" Type="http://schemas.openxmlformats.org/officeDocument/2006/relationships/image" Target="../media/image128.jpeg"/><Relationship Id="rId4" Type="http://schemas.openxmlformats.org/officeDocument/2006/relationships/image" Target="../media/image122.jpeg"/><Relationship Id="rId9" Type="http://schemas.openxmlformats.org/officeDocument/2006/relationships/image" Target="../media/image127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image" Target="../media/image137.emf"/><Relationship Id="rId7" Type="http://schemas.openxmlformats.org/officeDocument/2006/relationships/image" Target="../media/image141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6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emf"/><Relationship Id="rId5" Type="http://schemas.openxmlformats.org/officeDocument/2006/relationships/image" Target="../media/image151.emf"/><Relationship Id="rId4" Type="http://schemas.openxmlformats.org/officeDocument/2006/relationships/image" Target="../media/image150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5.emf"/><Relationship Id="rId4" Type="http://schemas.openxmlformats.org/officeDocument/2006/relationships/image" Target="../media/image15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2.emf"/><Relationship Id="rId4" Type="http://schemas.openxmlformats.org/officeDocument/2006/relationships/image" Target="../media/image16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5.emf"/><Relationship Id="rId4" Type="http://schemas.openxmlformats.org/officeDocument/2006/relationships/image" Target="../media/image164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7" Type="http://schemas.openxmlformats.org/officeDocument/2006/relationships/image" Target="../media/image172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1.emf"/><Relationship Id="rId5" Type="http://schemas.openxmlformats.org/officeDocument/2006/relationships/image" Target="../media/image170.emf"/><Relationship Id="rId4" Type="http://schemas.openxmlformats.org/officeDocument/2006/relationships/image" Target="../media/image16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53206" y="2061501"/>
            <a:ext cx="9399588" cy="2734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ko-KR" altLang="en-US" sz="3900" b="1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제</a:t>
            </a:r>
            <a:r>
              <a:rPr lang="en-US" altLang="ko-KR" sz="3900" b="1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sz="3900" b="1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장</a:t>
            </a:r>
            <a:r>
              <a:rPr lang="en-US" altLang="ko-KR" sz="3900" b="1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. </a:t>
            </a:r>
            <a:r>
              <a:rPr lang="en-US" altLang="ko-KR" sz="3600" b="1" spc="-300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oneM2M </a:t>
            </a:r>
            <a:r>
              <a:rPr lang="ko-KR" altLang="en-US" sz="3600" b="1" spc="-300" dirty="0" smtClean="0">
                <a:ln>
                  <a:solidFill>
                    <a:schemeClr val="tx1">
                      <a:alpha val="25000"/>
                    </a:schemeClr>
                  </a:solidFill>
                </a:ln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애플리케이션 개발 환경구축 </a:t>
            </a:r>
            <a:endParaRPr lang="en-US" altLang="ko-KR" sz="3900" b="1" dirty="0" smtClean="0">
              <a:ln>
                <a:solidFill>
                  <a:schemeClr val="tx1">
                    <a:alpha val="25000"/>
                  </a:schemeClr>
                </a:solidFill>
              </a:ln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794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55050" y="1505938"/>
            <a:ext cx="6088843" cy="4244340"/>
            <a:chOff x="1855050" y="1505938"/>
            <a:chExt cx="6088843" cy="4244340"/>
          </a:xfrm>
        </p:grpSpPr>
        <p:pic>
          <p:nvPicPr>
            <p:cNvPr id="5" name="그림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5050" y="1505938"/>
              <a:ext cx="6088843" cy="424434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9" name="그림 8"/>
            <p:cNvPicPr/>
            <p:nvPr/>
          </p:nvPicPr>
          <p:blipFill rotWithShape="1">
            <a:blip r:embed="rId4" cstate="print"/>
            <a:srcRect l="80602" t="68928" r="18648" b="29445"/>
            <a:stretch/>
          </p:blipFill>
          <p:spPr>
            <a:xfrm>
              <a:off x="4607719" y="2821781"/>
              <a:ext cx="45719" cy="69057"/>
            </a:xfrm>
            <a:prstGeom prst="rect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xmlns="" val="18014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모비우스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및 앱 연결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앱 실행 중</a:t>
            </a: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84AE5412-0CBF-41F1-97E4-E20B60B1B0FA}"/>
              </a:ext>
            </a:extLst>
          </p:cNvPr>
          <p:cNvSpPr/>
          <p:nvPr/>
        </p:nvSpPr>
        <p:spPr>
          <a:xfrm>
            <a:off x="2741269" y="1248385"/>
            <a:ext cx="34740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휴대 전화 기기 디버깅 모드 연결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2E1EC46-456C-4325-8525-7700E4C0B9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6413" y="1949339"/>
            <a:ext cx="3918948" cy="312836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214B435-3D59-49AF-B618-5CDF008F36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2058" y="1949339"/>
            <a:ext cx="3918949" cy="30771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CF710F4-5F0A-463E-9AAB-9CE14345150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73877" y="1617044"/>
            <a:ext cx="2087535" cy="369693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p.16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580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모비우스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및 앱 연결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앱 실행 중</a:t>
            </a: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CED8D56-097D-4839-A327-44836541171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4756" y="1388105"/>
            <a:ext cx="1339850" cy="23778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134D087-91E1-4C8A-BA8D-C5ACDCB6DDDB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90850" y="1388105"/>
            <a:ext cx="1339850" cy="23778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2EB49B1E-D543-4C5F-9077-3CECD63443A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6944" y="1388105"/>
            <a:ext cx="1339850" cy="23778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75A9A11-FC0B-4172-BEED-37E9A086EABE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03038" y="1388105"/>
            <a:ext cx="1339850" cy="23778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4FCBE5C-5377-4F71-99E8-1FBC2F362F8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59132" y="1388105"/>
            <a:ext cx="1339850" cy="23778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78EFFA22-131B-49CE-963E-C062CB505281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90850" y="3877635"/>
            <a:ext cx="1339850" cy="23778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A9C3A5B-E1EE-43FA-98D0-10DF4D6C555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3038" y="3877635"/>
            <a:ext cx="1343225" cy="2383806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xmlns="" id="{AD3BC4D2-94D2-47FF-B864-CE0CAED38192}"/>
              </a:ext>
            </a:extLst>
          </p:cNvPr>
          <p:cNvSpPr/>
          <p:nvPr/>
        </p:nvSpPr>
        <p:spPr>
          <a:xfrm>
            <a:off x="2074606" y="2359742"/>
            <a:ext cx="403701" cy="50144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xmlns="" id="{BBB7DEFB-84FB-436E-9823-D20E59E36E59}"/>
              </a:ext>
            </a:extLst>
          </p:cNvPr>
          <p:cNvSpPr/>
          <p:nvPr/>
        </p:nvSpPr>
        <p:spPr>
          <a:xfrm>
            <a:off x="3916971" y="4707271"/>
            <a:ext cx="1994769" cy="50144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xmlns="" id="{E9AA674C-C6AB-461B-99C8-2022FB1C38EF}"/>
              </a:ext>
            </a:extLst>
          </p:cNvPr>
          <p:cNvSpPr/>
          <p:nvPr/>
        </p:nvSpPr>
        <p:spPr>
          <a:xfrm>
            <a:off x="7355431" y="2381724"/>
            <a:ext cx="403701" cy="501445"/>
          </a:xfrm>
          <a:prstGeom prst="rightArrow">
            <a:avLst/>
          </a:prstGeom>
          <a:solidFill>
            <a:schemeClr val="bg1"/>
          </a:solidFill>
          <a:ln>
            <a:solidFill>
              <a:srgbClr val="01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xmlns="" id="{76FF517F-10C2-42F9-B829-9CBFF5353116}"/>
              </a:ext>
            </a:extLst>
          </p:cNvPr>
          <p:cNvSpPr/>
          <p:nvPr/>
        </p:nvSpPr>
        <p:spPr>
          <a:xfrm>
            <a:off x="5599337" y="2359741"/>
            <a:ext cx="403701" cy="50144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xmlns="" id="{31081BD5-4D9D-4038-B102-8EBA461D4170}"/>
              </a:ext>
            </a:extLst>
          </p:cNvPr>
          <p:cNvSpPr/>
          <p:nvPr/>
        </p:nvSpPr>
        <p:spPr>
          <a:xfrm>
            <a:off x="3830700" y="2366974"/>
            <a:ext cx="403701" cy="50144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xmlns="" id="{5D47A32A-E134-49EE-A74B-782842FDF96B}"/>
              </a:ext>
            </a:extLst>
          </p:cNvPr>
          <p:cNvSpPr/>
          <p:nvPr/>
        </p:nvSpPr>
        <p:spPr>
          <a:xfrm rot="7959349">
            <a:off x="7449468" y="4050773"/>
            <a:ext cx="692976" cy="501445"/>
          </a:xfrm>
          <a:prstGeom prst="rightArrow">
            <a:avLst/>
          </a:prstGeom>
          <a:solidFill>
            <a:schemeClr val="bg1"/>
          </a:solidFill>
          <a:ln>
            <a:solidFill>
              <a:srgbClr val="010A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xmlns="" id="{42C2ED91-FF4A-4B6B-973E-7D4C0ECE869C}"/>
              </a:ext>
            </a:extLst>
          </p:cNvPr>
          <p:cNvSpPr/>
          <p:nvPr/>
        </p:nvSpPr>
        <p:spPr>
          <a:xfrm rot="2772619">
            <a:off x="1477245" y="4009748"/>
            <a:ext cx="704111" cy="50144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B5209D2-4A34-430D-A8E6-7F7EF6380959}"/>
              </a:ext>
            </a:extLst>
          </p:cNvPr>
          <p:cNvSpPr/>
          <p:nvPr/>
        </p:nvSpPr>
        <p:spPr>
          <a:xfrm>
            <a:off x="7965817" y="4260156"/>
            <a:ext cx="9844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6198B6B-2F77-45E0-A272-29FDF36C1D13}"/>
              </a:ext>
            </a:extLst>
          </p:cNvPr>
          <p:cNvSpPr/>
          <p:nvPr/>
        </p:nvSpPr>
        <p:spPr>
          <a:xfrm>
            <a:off x="3549440" y="2113850"/>
            <a:ext cx="9844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1B85052-9A14-402F-AF3F-26A4C75C60BB}"/>
              </a:ext>
            </a:extLst>
          </p:cNvPr>
          <p:cNvSpPr/>
          <p:nvPr/>
        </p:nvSpPr>
        <p:spPr>
          <a:xfrm>
            <a:off x="5331227" y="2150892"/>
            <a:ext cx="9844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15C9029-C48B-4230-90F9-FF7DC53275DD}"/>
              </a:ext>
            </a:extLst>
          </p:cNvPr>
          <p:cNvSpPr/>
          <p:nvPr/>
        </p:nvSpPr>
        <p:spPr>
          <a:xfrm>
            <a:off x="1891455" y="2108485"/>
            <a:ext cx="8194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CO2 조회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8487C3EE-A114-46BA-9D11-E1085AAEF796}"/>
              </a:ext>
            </a:extLst>
          </p:cNvPr>
          <p:cNvSpPr/>
          <p:nvPr/>
        </p:nvSpPr>
        <p:spPr>
          <a:xfrm>
            <a:off x="876488" y="4127432"/>
            <a:ext cx="8194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CO2 </a:t>
            </a:r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조회</a:t>
            </a:r>
            <a:r>
              <a:rPr lang="en-US" altLang="ko-KR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MQTT)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01B85052-9A14-402F-AF3F-26A4C75C60BB}"/>
              </a:ext>
            </a:extLst>
          </p:cNvPr>
          <p:cNvSpPr/>
          <p:nvPr/>
        </p:nvSpPr>
        <p:spPr>
          <a:xfrm>
            <a:off x="7058783" y="2150892"/>
            <a:ext cx="9844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LED </a:t>
            </a:r>
            <a:r>
              <a:rPr lang="ko-KR" altLang="en-US" sz="900" b="1" dirty="0" smtClean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</a:t>
            </a:r>
            <a:endParaRPr lang="ko-KR" altLang="en-US" sz="9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00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MQTT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4853" y="952399"/>
            <a:ext cx="9290202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디바이스와의 통신을 위해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프로토콜을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지원하고 있으며 이를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위해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오픈소스로 제공되는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 broker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Mosquitto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http://mosquitto.org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사이트에서 다운로드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" y="2152650"/>
            <a:ext cx="5252004" cy="3752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96815" y="3851275"/>
            <a:ext cx="3381375" cy="24464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82515" y="1669415"/>
            <a:ext cx="3495675" cy="20764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67120" y="2743200"/>
            <a:ext cx="3027680" cy="25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995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0749" y="2830897"/>
            <a:ext cx="5381625" cy="354912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고성능의 비동기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 (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Async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/Non-blocking IO)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지원하는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single thread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기반 네트워크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2009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년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Ryan Dahl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의해 개발이 시작되었고 현재 수많은 지원 모듈을 가지고 있는 오픈 소스 프로젝트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 하나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spc="-2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Google </a:t>
            </a:r>
            <a:r>
              <a:rPr lang="en-US" altLang="ko-KR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Chrome V8 </a:t>
            </a:r>
            <a:r>
              <a:rPr lang="ko-KR" altLang="en-US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엔진으로 개발되어 있고 </a:t>
            </a:r>
            <a:r>
              <a:rPr lang="en-US" altLang="ko-KR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Event </a:t>
            </a:r>
            <a:r>
              <a:rPr lang="ko-KR" altLang="en-US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기반의 프로그래밍 모델로써 프로그래밍 언어로는 </a:t>
            </a:r>
            <a:r>
              <a:rPr lang="en-US" altLang="ko-KR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script</a:t>
            </a:r>
            <a:r>
              <a:rPr lang="ko-KR" altLang="en-US" sz="1400" spc="-2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 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4"/>
              </a:rPr>
              <a:t>http://www.nodejs.org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88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 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사이트에서 다운로드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http://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developers.iotocean.org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73190" y="1427833"/>
            <a:ext cx="5452564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68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 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35000" y="952500"/>
            <a:ext cx="6553200" cy="3676650"/>
            <a:chOff x="295275" y="952500"/>
            <a:chExt cx="6205889" cy="36766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275" y="952500"/>
              <a:ext cx="6205889" cy="36766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393700" y="3365500"/>
              <a:ext cx="1562100" cy="12636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48100" y="2495549"/>
            <a:ext cx="5663271" cy="37052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85633" y="5540374"/>
            <a:ext cx="835867" cy="660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720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mobiusdb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가져오기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mobiusdb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가져오기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(~/Mobius-2.0.0/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mobiusdb.sql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MySQL-Workbench -&gt; Server -&gt; Data Import -&gt; Import from Self-Contained File -&gt;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mobiusdb.sql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-&gt; Start Import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58447" r="26615" b="55235"/>
          <a:stretch/>
        </p:blipFill>
        <p:spPr>
          <a:xfrm>
            <a:off x="743200" y="2752405"/>
            <a:ext cx="3315419" cy="27942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5851" y="2061670"/>
            <a:ext cx="4761972" cy="417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797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mobiusdb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가져오기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46592" y="2608262"/>
            <a:ext cx="2371408" cy="1692275"/>
            <a:chOff x="3948112" y="2828925"/>
            <a:chExt cx="2009775" cy="11763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/>
            <a:srcRect b="6402"/>
            <a:stretch/>
          </p:blipFill>
          <p:spPr>
            <a:xfrm>
              <a:off x="3948112" y="2828925"/>
              <a:ext cx="2009775" cy="112331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/>
            <a:srcRect l="6272" t="52116"/>
            <a:stretch/>
          </p:blipFill>
          <p:spPr>
            <a:xfrm>
              <a:off x="4074160" y="3302000"/>
              <a:ext cx="1883727" cy="57467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176" y="3805238"/>
              <a:ext cx="895350" cy="200025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95632" y="1091564"/>
            <a:ext cx="2371408" cy="4732229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412456" y="3180080"/>
            <a:ext cx="1188720" cy="54864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94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modules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Windows PowerShell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또는 명령 프롬프트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Mobius-2.0.0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 이동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npm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 실행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16597" y="1438909"/>
            <a:ext cx="2504123" cy="1545590"/>
            <a:chOff x="2281237" y="1847850"/>
            <a:chExt cx="5343525" cy="31623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1237" y="1847850"/>
              <a:ext cx="5343525" cy="31623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9775" y="1920241"/>
              <a:ext cx="1009650" cy="187642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5686" y="1438909"/>
            <a:ext cx="5554554" cy="47503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 cstate="print"/>
          <a:srcRect r="83285" b="36564"/>
          <a:stretch/>
        </p:blipFill>
        <p:spPr>
          <a:xfrm>
            <a:off x="1202054" y="3161838"/>
            <a:ext cx="1533208" cy="3141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1318184" y="3648428"/>
            <a:ext cx="1059256" cy="216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flipH="1">
            <a:off x="2853585" y="4044718"/>
            <a:ext cx="1013778" cy="59944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562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정보 설정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 파일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conf.json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설정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Csebaseport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서버가 오픈하는 포트 번호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Dbpass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DB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접속 암호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858991" y="2762567"/>
            <a:ext cx="1660525" cy="2714625"/>
            <a:chOff x="442595" y="1563687"/>
            <a:chExt cx="1660525" cy="271462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 cstate="print"/>
            <a:srcRect r="10138"/>
            <a:stretch/>
          </p:blipFill>
          <p:spPr>
            <a:xfrm>
              <a:off x="442595" y="1563687"/>
              <a:ext cx="1660525" cy="271462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28320" y="2236188"/>
              <a:ext cx="792000" cy="2160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4618" y="3628108"/>
            <a:ext cx="1914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608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32355" y="1502709"/>
            <a:ext cx="5928386" cy="47503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Windows PowerShell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또는 명령 프롬프트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Mobius-2.0.0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 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‘node mobius.js’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783840" y="1711482"/>
            <a:ext cx="772160" cy="127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132355" y="6045200"/>
            <a:ext cx="753085" cy="1468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684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 환경구축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(Windows, Linux)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1. OCEAN </a:t>
            </a:r>
            <a:r>
              <a:rPr lang="ko-KR" altLang="en-US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소개 및 </a:t>
            </a:r>
            <a:r>
              <a:rPr lang="en-US" altLang="ko-KR" sz="2800" b="0" dirty="0" err="1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Mobius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 </a:t>
            </a:r>
            <a:r>
              <a:rPr lang="ko-KR" altLang="en-US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구동 환경구축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, </a:t>
            </a:r>
            <a:r>
              <a:rPr lang="ko-KR" altLang="en-US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설치</a:t>
            </a: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(Ubuntu)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pic>
        <p:nvPicPr>
          <p:cNvPr id="5126" name="Picture 6" descr="Logo-ubuntu st no®-black orange-he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511" t="10691" r="22305" b="19101"/>
          <a:stretch/>
        </p:blipFill>
        <p:spPr bwMode="auto">
          <a:xfrm>
            <a:off x="3393440" y="2124737"/>
            <a:ext cx="3149600" cy="264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0106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 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5.7을 설치하려면 </a:t>
            </a:r>
            <a:r>
              <a:rPr lang="ko-KR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MySQL</a:t>
            </a:r>
            <a:r>
              <a:rPr lang="ko-KR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 APT 저장소 </a:t>
            </a:r>
            <a:r>
              <a:rPr lang="ko-KR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페이지</a:t>
            </a:r>
            <a:r>
              <a:rPr lang="ko-KR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ko-KR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최신 APT 패키지 저장소를 추가해야 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</a:t>
            </a:r>
            <a:r>
              <a:rPr lang="ko-KR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</a:p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0947" y="1560368"/>
            <a:ext cx="6962775" cy="4743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69260" y="1827872"/>
            <a:ext cx="6877050" cy="386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092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 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dpkg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설치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MySQL Server (mysql-5.7) -&gt; Apply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584" y="1497849"/>
            <a:ext cx="6962775" cy="474345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86035" y="1761278"/>
            <a:ext cx="6959324" cy="3667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584" y="3327539"/>
            <a:ext cx="4029116" cy="267297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39161" y="3327538"/>
            <a:ext cx="3923587" cy="267297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4807526" y="4449174"/>
            <a:ext cx="718841" cy="73152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471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 업데이트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MySQL 5.7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Server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7684" y="1439631"/>
            <a:ext cx="5376334" cy="344025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657333" y="2430826"/>
            <a:ext cx="5037145" cy="3431598"/>
            <a:chOff x="457460" y="2392726"/>
            <a:chExt cx="5037145" cy="343159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57460" y="2392726"/>
              <a:ext cx="5037145" cy="3431598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457460" y="2596345"/>
              <a:ext cx="4372235" cy="14685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43563" y="3616035"/>
            <a:ext cx="3945320" cy="2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3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(4)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Root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암호 변경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483995"/>
            <a:ext cx="6962775" cy="4743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8084" y="1753064"/>
            <a:ext cx="5815836" cy="2281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8904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(5)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확인 및 디렉토리 초기화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버전에 따라 초기화 방법이 다르므로 버전 확인 필수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5.7.6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이상부터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mysqld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--initialize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명령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1" lvl="2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432" y="2066106"/>
            <a:ext cx="4711757" cy="3209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111" y="2642464"/>
            <a:ext cx="5500517" cy="374727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433083" y="2846510"/>
            <a:ext cx="1737240" cy="1798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94059" y="2236367"/>
            <a:ext cx="946421" cy="1512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5024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(6)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자동으로 실행되므로 테스트를 통해 상태 점검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1" lvl="2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0525" y="1479088"/>
            <a:ext cx="4748788" cy="32351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10293" y="2218745"/>
            <a:ext cx="5996362" cy="408507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10293" y="2454104"/>
            <a:ext cx="5295321" cy="16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20525" y="1666240"/>
            <a:ext cx="3661915" cy="1660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72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js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nodesource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최신버전 제공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APT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저장소 추가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1" lvl="2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560368"/>
            <a:ext cx="6962775" cy="4743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8084" y="1834344"/>
            <a:ext cx="6962775" cy="3906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0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js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1" lvl="2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483995"/>
            <a:ext cx="6962775" cy="47434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418084" y="1742904"/>
            <a:ext cx="5815836" cy="2179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50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js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설치된 버전 확인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457201" lvl="2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463675"/>
            <a:ext cx="6962775" cy="4743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8084" y="1753064"/>
            <a:ext cx="3844796" cy="3398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726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OCEAN(Open alliance for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standard)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(Internet of Things)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표준을 기반으로 개발된 오픈소스를 공개하고 공유함으로써 중소기업을 포함한 기업들이 협력하여 새로운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제품 및 서비스를 만들 수 있도록 지원하는 것이 목적입니다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0634" y="2122487"/>
            <a:ext cx="6575714" cy="3205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7400" y="2672462"/>
            <a:ext cx="5017654" cy="3654005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51402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OCEAN </a:t>
            </a:r>
            <a:r>
              <a:rPr lang="ko-KR" altLang="en-US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소개</a:t>
            </a:r>
          </a:p>
          <a:p>
            <a:endParaRPr lang="ko-KR" altLang="en-US" b="1" dirty="0"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OCEAN </a:t>
            </a:r>
            <a:r>
              <a:rPr lang="ko-KR" altLang="en-US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 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(http://developers.iotocean.org)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863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DB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가져오기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Root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계정으로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로그인 및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mobiusdb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560368"/>
            <a:ext cx="6962775" cy="47434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418084" y="1854664"/>
            <a:ext cx="5023356" cy="1976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18085" y="4221944"/>
            <a:ext cx="2777996" cy="207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863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DB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가져오기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테이블 생성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8084" y="1560368"/>
            <a:ext cx="6962775" cy="47434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18084" y="1834344"/>
            <a:ext cx="6962775" cy="3805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0545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(Ubuntu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DB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테이블 가져오기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생성한 테이블 확인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테이블 생성에 실패할 경우 직접 생성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5817" y="2289911"/>
            <a:ext cx="5542576" cy="37759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6854"/>
          <a:stretch/>
        </p:blipFill>
        <p:spPr>
          <a:xfrm>
            <a:off x="6817600" y="1572477"/>
            <a:ext cx="2186229" cy="449336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5817" y="2494744"/>
            <a:ext cx="4492783" cy="187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5817" y="4404824"/>
            <a:ext cx="1424463" cy="177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17600" y="1833014"/>
            <a:ext cx="1574891" cy="1989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423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modules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Mobius-2.0.0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 이동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npm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 실행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0947" y="1706245"/>
            <a:ext cx="6877050" cy="440055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60948" y="1966424"/>
            <a:ext cx="6670748" cy="2078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6886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정보 설정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 파일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conf.json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정보 설정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Csebaseport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서버가 오픈하는 포트 번호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dbpass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DB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접속 암호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0648"/>
          <a:stretch/>
        </p:blipFill>
        <p:spPr>
          <a:xfrm>
            <a:off x="6649605" y="2397730"/>
            <a:ext cx="2311515" cy="375862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818466" y="2498725"/>
            <a:ext cx="5558204" cy="3556635"/>
            <a:chOff x="437466" y="2498725"/>
            <a:chExt cx="5558204" cy="35566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7466" y="2498725"/>
              <a:ext cx="5558204" cy="355663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437466" y="2708104"/>
              <a:ext cx="5558204" cy="319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3778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Mobius-2.0.0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 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‘node mobius.js’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767714" y="1549013"/>
            <a:ext cx="5509513" cy="3505974"/>
            <a:chOff x="437514" y="1650613"/>
            <a:chExt cx="5509513" cy="35059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437514" y="1650613"/>
              <a:ext cx="5479033" cy="3505974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437514" y="1836016"/>
              <a:ext cx="5509513" cy="20614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39127" y="2797844"/>
            <a:ext cx="5479033" cy="35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80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구성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주요 기능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및 소스 구조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2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. </a:t>
            </a:r>
            <a:r>
              <a:rPr lang="en-US" altLang="ko-KR" sz="2800" b="0" dirty="0" err="1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Mobius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 </a:t>
            </a:r>
            <a:r>
              <a:rPr lang="ko-KR" altLang="en-US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오픈 소스 소개</a:t>
            </a:r>
            <a:endParaRPr lang="ko-KR" altLang="en-US" sz="2800" b="0" dirty="0" smtClean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디바이스와 애플리케이션을 연결함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디바이스는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MQTT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프로토콜을 지원함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애플리케이션은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지원하고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사용하여 구성됨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1402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</a:t>
            </a:r>
            <a:r>
              <a:rPr lang="en-US" altLang="ko-KR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구성</a:t>
            </a:r>
          </a:p>
          <a:p>
            <a:endParaRPr lang="ko-KR" altLang="en-US" b="1" dirty="0"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pp.7-8 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093" y="3070578"/>
            <a:ext cx="7364840" cy="27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63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주요 기능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주요 기능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Yellow Turtle Platform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디바이스와 애플리케이션을 연결하는 중간 매개체로써 디바이스는 서버플랫폼으로 데이터를 전송하고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플랫폼은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데이터를 저장함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애플리케이션은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 API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플랫폼에 저장된 데이터를 조회하고 플랫폼으로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제어요청을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전송함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플랫폼은 설정된 디바이스에 따라 애플리케이션의 제어 요청을 다시 디바이스로전달 함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2933" y="3429000"/>
            <a:ext cx="8160553" cy="189780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p.7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42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디렉토리 및 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818840"/>
            <a:ext cx="5467672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Mobius(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 구조는 크게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Mobius(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폴더와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Mobius.js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app.js, pxy_mqtt.js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pxy_coap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package.json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구성됨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Mobius(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하위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디렉토리는 다시 여러 개의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소스파일로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구성 되어있고 이 중에서 특정 역할을 수행하는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db_action.js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fopt.js, resource.js, responder.js, security.js, sgn.js, sql_action.js, ts_agent.js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소스파일과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단순 리소스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관련기능을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수행하는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소스파일로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구성되어있음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852736"/>
            <a:ext cx="3716897" cy="51390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p.10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94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OCEAN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OCEAN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오픈소스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3641" y="1400664"/>
            <a:ext cx="8331661" cy="44548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OCEAN </a:t>
            </a:r>
            <a:r>
              <a:rPr lang="ko-KR" altLang="en-US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 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(http://developers.iotocean.org)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421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디렉토리 및 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7" y="818840"/>
            <a:ext cx="9291527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0087295"/>
              </p:ext>
            </p:extLst>
          </p:nvPr>
        </p:nvGraphicFramePr>
        <p:xfrm>
          <a:off x="533143" y="1128226"/>
          <a:ext cx="9168370" cy="4411532"/>
        </p:xfrm>
        <a:graphic>
          <a:graphicData uri="http://schemas.openxmlformats.org/drawingml/2006/table">
            <a:tbl>
              <a:tblPr/>
              <a:tblGrid>
                <a:gridCol w="1025713">
                  <a:extLst>
                    <a:ext uri="{9D8B030D-6E8A-4147-A177-3AD203B41FA5}">
                      <a16:colId xmlns:a16="http://schemas.microsoft.com/office/drawing/2014/main" xmlns="" val="3810810372"/>
                    </a:ext>
                  </a:extLst>
                </a:gridCol>
                <a:gridCol w="8142657">
                  <a:extLst>
                    <a:ext uri="{9D8B030D-6E8A-4147-A177-3AD203B41FA5}">
                      <a16:colId xmlns:a16="http://schemas.microsoft.com/office/drawing/2014/main" xmlns="" val="2544029418"/>
                    </a:ext>
                  </a:extLst>
                </a:gridCol>
              </a:tblGrid>
              <a:tr h="13635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 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및 역할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336191"/>
                  </a:ext>
                </a:extLst>
              </a:tr>
              <a:tr h="48779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실행하는 파일로써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구동을 위한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설정값들을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수정 할 수 있음 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파일을 통해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메인코드를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로드함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857776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App.js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main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역할을 수행 하는 파일로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들어오는 모든 패킷은 이 파일에서 제일 처음 처리함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파일에서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서버를 실행하고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Listen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하고 대기함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이후 패킷이 들어오면 패킷의 타겟 </a:t>
                      </a:r>
                      <a:r>
                        <a:rPr lang="en-US" altLang="ko-KR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url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파싱하고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패킷의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body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분석하여 정상적인 패킷인지 아닌지를 판단하고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정상적인 패킷으로 판단되면 해당 동작을 수행하는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resource.js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전달함 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오류 패킷일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경우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responder.js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통해 오류를 </a:t>
                      </a: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리턴함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파일에서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서버는 서버가 실행될 때 서버 성능을 개선하기 위해 클러스터링을 통해 서버를 실행 하도록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구현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한것임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677522"/>
                  </a:ext>
                </a:extLst>
              </a:tr>
              <a:tr h="101965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pxy_mqtt.js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to http binding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하는 파일로써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관련데이터를 처리하는 파일이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다시작될때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정보를 가져와서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oneM2M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topic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만들고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subscrib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이후에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데이터가 수신되면 이를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패킷으로 만들어서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전달하고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받으면 이를 다시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패킷으로 만들어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9760073"/>
                  </a:ext>
                </a:extLst>
              </a:tr>
              <a:tr h="909243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pxy_coap.js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to 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binding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하는 파일로써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데이터를 처리하는 파일이 다시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작될때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서버를 생성하고 이후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데이터가 수신되면 이를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패킷으로 만들어서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전달하고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받으면 이를 다시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패킷으로 만들어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으로</a:t>
                      </a: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29582"/>
                  </a:ext>
                </a:extLst>
              </a:tr>
              <a:tr h="24677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Wdt.js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모비우스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자체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watch dog timer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구축한 것이고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Mobius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자체타이머로 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211683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pp.11-12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24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디렉토리 및 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7" y="818840"/>
            <a:ext cx="9291527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00020348"/>
              </p:ext>
            </p:extLst>
          </p:nvPr>
        </p:nvGraphicFramePr>
        <p:xfrm>
          <a:off x="533143" y="1180743"/>
          <a:ext cx="9178123" cy="3866250"/>
        </p:xfrm>
        <a:graphic>
          <a:graphicData uri="http://schemas.openxmlformats.org/drawingml/2006/table">
            <a:tbl>
              <a:tblPr/>
              <a:tblGrid>
                <a:gridCol w="1848813">
                  <a:extLst>
                    <a:ext uri="{9D8B030D-6E8A-4147-A177-3AD203B41FA5}">
                      <a16:colId xmlns:a16="http://schemas.microsoft.com/office/drawing/2014/main" xmlns="" val="3810810372"/>
                    </a:ext>
                  </a:extLst>
                </a:gridCol>
                <a:gridCol w="7329310">
                  <a:extLst>
                    <a:ext uri="{9D8B030D-6E8A-4147-A177-3AD203B41FA5}">
                      <a16:colId xmlns:a16="http://schemas.microsoft.com/office/drawing/2014/main" xmlns="" val="2544029418"/>
                    </a:ext>
                  </a:extLst>
                </a:gridCol>
              </a:tblGrid>
              <a:tr h="13635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</a:t>
                      </a: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및 역할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336191"/>
                  </a:ext>
                </a:extLst>
              </a:tr>
              <a:tr h="48779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mobius/resource.js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가 지원하는 모든 리소스에 대해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create, retrieve, update, delete, notify, discovery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수행 하는 코어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파일임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App.js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에서 검증된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url,body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대해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해당되는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method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따라 내부적으로 처리하는 포맷으로 변환하고 실제 데이터 베이스 연동 작업을수행함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데이터베이스동작은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db_action.js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sql_action.js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통해 수행됨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857776"/>
                  </a:ext>
                </a:extLst>
              </a:tr>
              <a:tr h="8823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/responder.js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요청받은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request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패킷에 대해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app.js, resource.js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의해 처리된 결과를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하는 역할을 수행 함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할 때 응답 할 데이터를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json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xml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포맷에 맞게 변형한 후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response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677522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/db_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action.js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실제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데이터베이스와 연결하고 데이터베이스에 접근하여 결과를 리턴 하는 함수를 포함하는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9760073"/>
                  </a:ext>
                </a:extLst>
              </a:tr>
              <a:tr h="60693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/sgn.js</a:t>
                      </a: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데이터베이스를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동작에 필요한 데이터를 </a:t>
                      </a:r>
                      <a:r>
                        <a:rPr lang="ko-KR" altLang="en-US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얻기위한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sql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문을 만들고 이를 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db_action.js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함수를 통해 데이터베이스부터 데이터를 리턴 받아 전달하는 역할을 수행함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29582"/>
                  </a:ext>
                </a:extLst>
              </a:tr>
              <a:tr h="246771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/security.js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타켓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리소스에 대한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accessControllPolicy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체킹하여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request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요청에 대해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reject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할 것인지 허용할 것인지를 판단함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Request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패킷의 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X-M2M-Origin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헤더에 포함되어 있는 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id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값을 가지고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타켓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리소스에 연결되어 </a:t>
                      </a: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accessControlPolicy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리소스를 확인하여 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id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접근 권한이 있는지 확인함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211683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pp.11-12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61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디렉토리 및 소스 구조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18911076"/>
              </p:ext>
            </p:extLst>
          </p:nvPr>
        </p:nvGraphicFramePr>
        <p:xfrm>
          <a:off x="533143" y="1180743"/>
          <a:ext cx="9178123" cy="4885844"/>
        </p:xfrm>
        <a:graphic>
          <a:graphicData uri="http://schemas.openxmlformats.org/drawingml/2006/table">
            <a:tbl>
              <a:tblPr/>
              <a:tblGrid>
                <a:gridCol w="1848813">
                  <a:extLst>
                    <a:ext uri="{9D8B030D-6E8A-4147-A177-3AD203B41FA5}">
                      <a16:colId xmlns:a16="http://schemas.microsoft.com/office/drawing/2014/main" xmlns="" val="3810810372"/>
                    </a:ext>
                  </a:extLst>
                </a:gridCol>
                <a:gridCol w="7329310">
                  <a:extLst>
                    <a:ext uri="{9D8B030D-6E8A-4147-A177-3AD203B41FA5}">
                      <a16:colId xmlns:a16="http://schemas.microsoft.com/office/drawing/2014/main" xmlns="" val="2544029418"/>
                    </a:ext>
                  </a:extLst>
                </a:gridCol>
              </a:tblGrid>
              <a:tr h="13635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</a:t>
                      </a: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및 역할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336191"/>
                  </a:ext>
                </a:extLst>
              </a:tr>
              <a:tr h="48779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/fopt.js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roup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리소스에 대한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fanOutPoint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리소스에 대한 처리를 담당함</a:t>
                      </a:r>
                      <a:endParaRPr lang="en-US" altLang="ko-KR" sz="13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fanOutPoint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리소스는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virtual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리소스로써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group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리소스에 포함된 멤버들 모두에게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요청받은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패킷을 전달하고 그 결과를 모아서 </a:t>
                      </a:r>
                      <a:r>
                        <a:rPr lang="ko-KR" alt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요청자에게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response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함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857776"/>
                  </a:ext>
                </a:extLst>
              </a:tr>
              <a:tr h="8823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/ts_agent.js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timeSeriesInstance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리소스를 관리하는 역할로써 </a:t>
                      </a: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timeSeriesInstance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중에서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missing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되는 데이터들을 주기적 으로 모니터링하여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missing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데이터들을 저장함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677522"/>
                  </a:ext>
                </a:extLst>
              </a:tr>
              <a:tr h="31791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/acp.js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accessControlPolicy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 </a:t>
                      </a: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–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접근제어 관련 리소스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9760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/ae.js</a:t>
                      </a: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 </a:t>
                      </a:r>
                      <a:r>
                        <a:rPr lang="ko-KR" alt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29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/cb.js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CSEBase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 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– Mobius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자신의 정보를 가짐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2116838"/>
                  </a:ext>
                </a:extLst>
              </a:tr>
              <a:tr h="19205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/cin.js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- 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실제 데이터가 여기에 저장됨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72439091"/>
                  </a:ext>
                </a:extLst>
              </a:tr>
              <a:tr h="16004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/cnt.js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container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62803405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/csr.js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remoteCSE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355036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/grp.js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Group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884152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/lcp.js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locationPolicy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51585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/mms.js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multimediaSession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00055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/sd.js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semanticDescriptor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68277892"/>
                  </a:ext>
                </a:extLst>
              </a:tr>
              <a:tr h="19205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/sub.js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subscription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1477346"/>
                  </a:ext>
                </a:extLst>
              </a:tr>
              <a:tr h="16004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Mobius/ts.js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timeSeries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707672710"/>
                  </a:ext>
                </a:extLst>
              </a:tr>
              <a:tr h="128038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Mobius/tsi.js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timeSeriesInstance</a:t>
                      </a:r>
                      <a:r>
                        <a:rPr lang="en-US" altLang="ko-KR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3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리소스 파일</a:t>
                      </a:r>
                      <a:endParaRPr lang="en-US" altLang="ko-KR" sz="13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71995280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pp.11-12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24451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 환경구축 및 설치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3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. &amp;Cube </a:t>
            </a:r>
            <a:r>
              <a:rPr lang="ko-KR" altLang="en-US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구동 환경구축 및 설치</a:t>
            </a:r>
            <a:endParaRPr lang="ko-KR" altLang="en-US" sz="2800" b="0" dirty="0" smtClean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소개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0039" y="965099"/>
            <a:ext cx="929501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-Thyme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oneM2M (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http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://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www.oneM2M.org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표준을 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기반으로 하는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오픈 소스 </a:t>
            </a:r>
            <a:r>
              <a:rPr lang="en-US" altLang="ko-KR" sz="16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 응용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프로그램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Java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및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버전의 세 가지 버전으로 구성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지원하는 통신 프로토콜은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MQTT, HTTP,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인터넷의 연결과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환경이 갖추어진 어떠한 환경에서도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동작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생활 속에서 수집될 수 있는 다양한 정보를 업로드하고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사용자의 동작 제어를 제공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-Thyme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다양한 센서를 연결하여 생활 속 곳곳에서 온도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습도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Co2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농도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적외선을 이용한 특정 공간에서의 사람의 존재 유무나 이동 방향 등을 탐지 할 수 있는 저전력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Device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제작 가능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44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소개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연결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2821" y="939699"/>
            <a:ext cx="9302234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oneM2M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ADN-AE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-Thyme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구현은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MN-CSE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IN-CSE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연결할 수 있음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54616" y="1488054"/>
            <a:ext cx="7689711" cy="464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689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264695" y="952399"/>
            <a:ext cx="9350360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Raspberry </a:t>
            </a:r>
            <a:r>
              <a:rPr lang="en-US" altLang="ko-KR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 3 Model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Node.js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Samba </a:t>
            </a:r>
            <a:r>
              <a:rPr lang="en-US" altLang="ko-KR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FTP </a:t>
            </a:r>
            <a:r>
              <a:rPr lang="ko-KR" altLang="en-US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nCube:Thyme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for Node.js </a:t>
            </a:r>
            <a:r>
              <a:rPr lang="ko-KR" altLang="en-US" sz="25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다운로드</a:t>
            </a:r>
            <a:endParaRPr lang="en-US" altLang="ko-KR" sz="2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93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5167" y="-25400"/>
            <a:ext cx="9206099" cy="690780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</a:pPr>
            <a:r>
              <a:rPr lang="en-US" altLang="ko-KR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구동 </a:t>
            </a:r>
            <a:r>
              <a:rPr lang="ko-KR" altLang="en-US" sz="3200" b="1" kern="1200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환경구축</a:t>
            </a:r>
            <a:r>
              <a:rPr lang="en-US" altLang="ko-KR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: Raspberry Pi 3 Model B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6883" y="952399"/>
            <a:ext cx="92781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 3 Model B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1.2GHz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동작하는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Broadcom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BCM2837 64Bit Quad Core Processor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탑재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1GB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SDRAM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4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USB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포트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GPIO(General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Purpose Input/Output)40 pin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이더넷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포트와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WiFi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Bluetooth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지원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전원은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5pin micro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USB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통해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5V,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2.5A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NOOBS, Ubuntu Mate, Windows 10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Core, RISC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지원하며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본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강의에서는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설치하여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26" name="Picture 2" descr="raspberrypi 3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71" b="16941"/>
          <a:stretch/>
        </p:blipFill>
        <p:spPr bwMode="auto">
          <a:xfrm>
            <a:off x="2511423" y="3007359"/>
            <a:ext cx="4776097" cy="312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8657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 latinLnBrk="1">
              <a:lnSpc>
                <a:spcPct val="90000"/>
              </a:lnSpc>
              <a:spcBef>
                <a:spcPct val="0"/>
              </a:spcBef>
            </a:pPr>
            <a:r>
              <a:rPr lang="en-US" altLang="ko-KR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구동 </a:t>
            </a:r>
            <a:r>
              <a:rPr lang="ko-KR" altLang="en-US" sz="3200" b="1" kern="1200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환경구축</a:t>
            </a:r>
            <a:r>
              <a:rPr lang="ko-KR" altLang="en-US" sz="32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0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: </a:t>
            </a:r>
            <a:r>
              <a:rPr lang="en-US" altLang="ko-KR" sz="2000" b="1" kern="1200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20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 OS </a:t>
            </a:r>
            <a:r>
              <a:rPr lang="ko-KR" altLang="en-US" sz="20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설치</a:t>
            </a:r>
            <a:r>
              <a:rPr lang="en-US" altLang="ko-KR" sz="2000" b="1" kern="1200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rPr>
              <a:t>(1)</a:t>
            </a:r>
            <a:endParaRPr lang="ko-KR" altLang="en-US" sz="2000" b="1" kern="1200" dirty="0"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5123" y="952399"/>
            <a:ext cx="9265547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Raspberry Pi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홈페이지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접속하여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다운로드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9"/>
          <p:cNvGrpSpPr/>
          <p:nvPr/>
        </p:nvGrpSpPr>
        <p:grpSpPr>
          <a:xfrm>
            <a:off x="2313421" y="1327268"/>
            <a:ext cx="5811203" cy="4266525"/>
            <a:chOff x="490190" y="1459285"/>
            <a:chExt cx="5811203" cy="42665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190" y="1530405"/>
              <a:ext cx="5811203" cy="419540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575435" y="1459285"/>
              <a:ext cx="1005205" cy="4507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10"/>
          <p:cNvGrpSpPr/>
          <p:nvPr/>
        </p:nvGrpSpPr>
        <p:grpSpPr>
          <a:xfrm>
            <a:off x="349508" y="2688560"/>
            <a:ext cx="4606607" cy="3626315"/>
            <a:chOff x="349508" y="2688560"/>
            <a:chExt cx="4606607" cy="362631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 cstate="print"/>
            <a:srcRect t="11843" b="3974"/>
            <a:stretch/>
          </p:blipFill>
          <p:spPr>
            <a:xfrm>
              <a:off x="349508" y="2688560"/>
              <a:ext cx="4606607" cy="3626315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068340" y="4088364"/>
              <a:ext cx="1340486" cy="128310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오른쪽 화살표 11"/>
          <p:cNvSpPr/>
          <p:nvPr/>
        </p:nvSpPr>
        <p:spPr>
          <a:xfrm>
            <a:off x="3667081" y="4364156"/>
            <a:ext cx="1030778" cy="73152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5"/>
          <p:cNvGrpSpPr/>
          <p:nvPr/>
        </p:nvGrpSpPr>
        <p:grpSpPr>
          <a:xfrm>
            <a:off x="1059758" y="1552665"/>
            <a:ext cx="1108130" cy="1030778"/>
            <a:chOff x="1059758" y="1552665"/>
            <a:chExt cx="1108130" cy="1030778"/>
          </a:xfrm>
        </p:grpSpPr>
        <p:sp>
          <p:nvSpPr>
            <p:cNvPr id="13" name="오른쪽 화살표 12"/>
            <p:cNvSpPr/>
            <p:nvPr/>
          </p:nvSpPr>
          <p:spPr>
            <a:xfrm rot="5400000">
              <a:off x="910129" y="1702294"/>
              <a:ext cx="1030778" cy="731520"/>
            </a:xfrm>
            <a:prstGeom prst="rightArrow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14669" y="1552665"/>
              <a:ext cx="753219" cy="2880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647139" y="4222193"/>
            <a:ext cx="4877016" cy="1442720"/>
            <a:chOff x="4647139" y="4222193"/>
            <a:chExt cx="4877016" cy="144272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6" cstate="print"/>
            <a:srcRect t="60844"/>
            <a:stretch/>
          </p:blipFill>
          <p:spPr>
            <a:xfrm>
              <a:off x="4647139" y="4222193"/>
              <a:ext cx="4877016" cy="144272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4748738" y="4302576"/>
              <a:ext cx="2272889" cy="10822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74460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Raspbian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OS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8GB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이상의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microSD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준비하고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FAT32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형식으로 포맷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3"/>
              </a:rPr>
              <a:t>Win32 disk imager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다운받고 실행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0105" y="1866329"/>
            <a:ext cx="2648703" cy="44374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/>
          <a:srcRect l="20361" t="915" r="19051"/>
          <a:stretch/>
        </p:blipFill>
        <p:spPr>
          <a:xfrm>
            <a:off x="4063999" y="1789171"/>
            <a:ext cx="5426015" cy="431144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20339" y="3442361"/>
            <a:ext cx="1326942" cy="3473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소개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Mobius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개요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818840"/>
            <a:ext cx="9125272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oneM2M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표준을 기반으로 하는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플랫폼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다음과 같이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장치와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응용 프로그램 간의 통신 및 상호 작용을 가능하게하는 중간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브릿지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역할을 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장치로부터 업로드 된 데이터를 받아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저장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응용 프로그램은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서버에 저장된 데이터를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검색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어플리케이션은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서버에 등록된 원격 </a:t>
            </a:r>
            <a:r>
              <a:rPr lang="en-US" altLang="ko-KR" sz="12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장치를 제어할 수 있으며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Mobius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서버는 대상 장치에 대한 제어 명령을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MQTT,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WebSocket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및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 DBMS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구성되며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플리케이션은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서버와 통신하기 위해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MQTT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클라이언트를 구현함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143" y="6253445"/>
            <a:ext cx="59518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 OCEAN 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 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(http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://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developers.iotocean.org/archives/module/mobius)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94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Raspbian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OS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microSD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쓰기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 File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항목에 다운로드 받은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Raspbian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OS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이미지를 선택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Device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항목에 포맷한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microSD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Write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버튼 클릭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삽입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전원 연결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7309" y="3094990"/>
            <a:ext cx="41243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231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원격 접속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322447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원격으로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접근하여 작업하기 위해 터미널의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ssh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 사용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또는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putty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설치를 통한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ssh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사용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Host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주소이며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계정은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비밀번호는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091" y="1969770"/>
            <a:ext cx="6448425" cy="3676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7089" y="3200118"/>
            <a:ext cx="5599456" cy="31926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29063" y="3105659"/>
            <a:ext cx="5930798" cy="338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804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원격 접속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1947" y="952399"/>
            <a:ext cx="9273108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 이전에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repository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update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upgrade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66873" y="2983583"/>
            <a:ext cx="3348182" cy="12890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947" y="1820480"/>
            <a:ext cx="5732799" cy="36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34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nCube:Thyme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for 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구동을 위해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디렉토리를 생성하고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기존의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제거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4238" y="1810103"/>
            <a:ext cx="6296025" cy="3981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3227" y="2322368"/>
            <a:ext cx="6296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273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curl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이용하여 새로운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다운로드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907" y="1412875"/>
            <a:ext cx="6600825" cy="4133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35947" y="2248622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339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apt-get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사용하여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nodejs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패키지 설치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433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(4)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설치가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완료되면 버전 확인을 통해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 확인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15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Samba FTP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apt-get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이용하여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99059" y="1859280"/>
            <a:ext cx="4781421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65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Samba FTP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smbpasswd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용해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패스워드를 설정하여 사용자 등록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32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Samba FTP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7723" y="952399"/>
            <a:ext cx="9262948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etc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/samba/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smb.conf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파일을 수정하여 사용자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2107" y="1443355"/>
            <a:ext cx="6600825" cy="4133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00667" y="2169968"/>
            <a:ext cx="6600825" cy="41338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804160" y="4600200"/>
            <a:ext cx="2032000" cy="1292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52107" y="1758950"/>
            <a:ext cx="3711893" cy="1611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833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818840"/>
            <a:ext cx="9125272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플랫폼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S/W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아키텍처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 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기반의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Java Script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개발하며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DB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MySQL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사용함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100034" y="2352672"/>
            <a:ext cx="3610682" cy="648341"/>
            <a:chOff x="3719794" y="2352672"/>
            <a:chExt cx="3610682" cy="64834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0126" y="2541273"/>
              <a:ext cx="2800350" cy="4191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19794" y="2352672"/>
              <a:ext cx="922092" cy="648341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2916" y="3321694"/>
            <a:ext cx="8673112" cy="174021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33143" y="6253445"/>
            <a:ext cx="59518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Develop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your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Device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and </a:t>
            </a:r>
            <a:r>
              <a:rPr lang="ko-KR" altLang="en-US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Application“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사물인터넷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및 개방형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플랫폼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모비우스와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IoT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디바이스 플랫폼 </a:t>
            </a:r>
            <a:r>
              <a:rPr lang="ko-KR" altLang="en-US" sz="800" dirty="0" err="1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엔큐브</a:t>
            </a:r>
            <a:r>
              <a:rPr lang="ko-KR" altLang="en-US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p. 84 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490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Samba FTP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(4)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sudo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service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smbd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restart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통해 변경된 사용자 설정이 반영될 수 있도록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재시작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05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Samba FTP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서버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(5)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3102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Windows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 창에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\\Raspberry pi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주소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(ex. \\192.168.0.98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입력하고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계정과 비밀번호를 각각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사용자 추가 시 입력하였던 비밀번호를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591" y="1732634"/>
            <a:ext cx="3417570" cy="15352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591" y="3459825"/>
            <a:ext cx="3622516" cy="28439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0603" y="1700483"/>
            <a:ext cx="5479617" cy="351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0602" y="2785134"/>
            <a:ext cx="5479617" cy="3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4333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nCube:Thyme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for Node.js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다운로드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1055" y="952399"/>
            <a:ext cx="926961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홈페이지에서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Thyme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Nodejs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버전을 다운받는다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0669" y="1332420"/>
            <a:ext cx="7639685" cy="4591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402" y="2330330"/>
            <a:ext cx="7000875" cy="4029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08240" y="1525460"/>
            <a:ext cx="1698754" cy="13701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93440" y="2446280"/>
            <a:ext cx="1097280" cy="855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83920" y="5524760"/>
            <a:ext cx="2092960" cy="2461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614254" y="1669140"/>
            <a:ext cx="3699285" cy="777140"/>
            <a:chOff x="1048909" y="1806303"/>
            <a:chExt cx="3699285" cy="777140"/>
          </a:xfrm>
        </p:grpSpPr>
        <p:sp>
          <p:nvSpPr>
            <p:cNvPr id="10" name="오른쪽 화살표 9"/>
            <p:cNvSpPr/>
            <p:nvPr/>
          </p:nvSpPr>
          <p:spPr>
            <a:xfrm rot="5400000">
              <a:off x="1043280" y="1846294"/>
              <a:ext cx="742778" cy="731520"/>
            </a:xfrm>
            <a:prstGeom prst="rightArrow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37864" y="1806303"/>
              <a:ext cx="3510330" cy="2880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486920" y="2710904"/>
            <a:ext cx="1792037" cy="2694215"/>
            <a:chOff x="1059758" y="1552664"/>
            <a:chExt cx="1792037" cy="2694215"/>
          </a:xfrm>
        </p:grpSpPr>
        <p:sp>
          <p:nvSpPr>
            <p:cNvPr id="13" name="오른쪽 화살표 12"/>
            <p:cNvSpPr/>
            <p:nvPr/>
          </p:nvSpPr>
          <p:spPr>
            <a:xfrm rot="5400000">
              <a:off x="78410" y="2534012"/>
              <a:ext cx="2694215" cy="731520"/>
            </a:xfrm>
            <a:prstGeom prst="rightArrow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414669" y="1552665"/>
              <a:ext cx="1437126" cy="2880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6371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nCube:Thyme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for Node.js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다운로드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다운로드 받은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zip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옮긴 후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터미널 창에서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unzip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통해 압축 풀기 실행 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2670" y="1476410"/>
            <a:ext cx="7233603" cy="4644989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 rot="5400000">
            <a:off x="3259841" y="3449322"/>
            <a:ext cx="1818638" cy="731520"/>
          </a:xfrm>
          <a:prstGeom prst="rightArrow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580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nCube:Thyme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for Node.js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다운로드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(3)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다운로드 된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것을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확인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9059" y="1561183"/>
            <a:ext cx="66008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8470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nCube:Thyme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for Node.js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Thyme.js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실행을 위해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npm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339" y="1417955"/>
            <a:ext cx="6296025" cy="45910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7889" y="1972806"/>
            <a:ext cx="6036949" cy="44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099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nCube:Thyme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for Node.js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conf.js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 수정하여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서버와 연결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7838" y="1637383"/>
            <a:ext cx="629602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084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dirty="0" err="1">
                <a:latin typeface="Calibri"/>
                <a:ea typeface="맑은 고딕" panose="020B0503020000020004" pitchFamily="50" charset="-127"/>
                <a:cs typeface="+mn-cs"/>
              </a:rPr>
              <a:t>nCube:Thyme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 for Node.js </a:t>
            </a:r>
            <a:r>
              <a:rPr lang="ko-KR" altLang="en-US" sz="2000" dirty="0">
                <a:latin typeface="Calibri"/>
                <a:ea typeface="맑은 고딕" panose="020B0503020000020004" pitchFamily="50" charset="-127"/>
                <a:cs typeface="+mn-cs"/>
              </a:rPr>
              <a:t>실행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(3)</a:t>
            </a:r>
            <a:endParaRPr lang="ko-KR" altLang="en-US" sz="2000" dirty="0"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cse.host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IP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수정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cse.name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cse.id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서버의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usecsename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usecseid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같이 맞춰 수정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ae.name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ae.appid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서버에 전달할 데이터의 이름으로 수정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4" name="그룹 8"/>
          <p:cNvGrpSpPr/>
          <p:nvPr/>
        </p:nvGrpSpPr>
        <p:grpSpPr>
          <a:xfrm>
            <a:off x="2078325" y="2198825"/>
            <a:ext cx="5642293" cy="3993233"/>
            <a:chOff x="270827" y="1332583"/>
            <a:chExt cx="6296025" cy="459105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827" y="1332583"/>
              <a:ext cx="6296025" cy="4591050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275328" y="4643120"/>
              <a:ext cx="4692911" cy="8636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2082360" y="3089953"/>
            <a:ext cx="2419652" cy="10250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709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dirty="0" err="1">
                <a:latin typeface="Calibri"/>
                <a:ea typeface="맑은 고딕" panose="020B0503020000020004" pitchFamily="50" charset="-127"/>
                <a:cs typeface="+mn-cs"/>
              </a:rPr>
              <a:t>nCube:Thyme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 for Node.js </a:t>
            </a:r>
            <a:r>
              <a:rPr lang="ko-KR" altLang="en-US" sz="2000" dirty="0">
                <a:latin typeface="Calibri"/>
                <a:ea typeface="맑은 고딕" panose="020B0503020000020004" pitchFamily="50" charset="-127"/>
                <a:cs typeface="+mn-cs"/>
              </a:rPr>
              <a:t>실행</a:t>
            </a:r>
            <a:r>
              <a:rPr lang="en-US" altLang="ko-KR" sz="2000" dirty="0" smtClean="0">
                <a:latin typeface="Calibri"/>
                <a:ea typeface="맑은 고딕" panose="020B0503020000020004" pitchFamily="50" charset="-127"/>
                <a:cs typeface="+mn-cs"/>
              </a:rPr>
              <a:t>(4)</a:t>
            </a:r>
            <a:endParaRPr lang="ko-KR" altLang="en-US" sz="2000" dirty="0"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85871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sudo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nano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aei.json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통해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ae.id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수정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67" y="1407795"/>
            <a:ext cx="6448425" cy="3676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0483" y="2098291"/>
            <a:ext cx="5767331" cy="42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5105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dirty="0" err="1">
                <a:latin typeface="Calibri"/>
                <a:ea typeface="맑은 고딕" panose="020B0503020000020004" pitchFamily="50" charset="-127"/>
                <a:cs typeface="+mn-cs"/>
              </a:rPr>
              <a:t>nCube:Thyme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 for Node.js </a:t>
            </a:r>
            <a:r>
              <a:rPr lang="ko-KR" altLang="en-US" sz="2000" dirty="0">
                <a:latin typeface="Calibri"/>
                <a:ea typeface="맑은 고딕" panose="020B0503020000020004" pitchFamily="50" charset="-127"/>
                <a:cs typeface="+mn-cs"/>
              </a:rPr>
              <a:t>실행</a:t>
            </a:r>
            <a:r>
              <a:rPr lang="en-US" altLang="ko-KR" sz="2000" dirty="0" smtClean="0">
                <a:latin typeface="Calibri"/>
                <a:ea typeface="맑은 고딕" panose="020B0503020000020004" pitchFamily="50" charset="-127"/>
                <a:cs typeface="+mn-cs"/>
              </a:rPr>
              <a:t>(5)</a:t>
            </a:r>
            <a:endParaRPr lang="ko-KR" altLang="en-US" sz="2000" dirty="0"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16991" y="952399"/>
            <a:ext cx="9298063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ode thyme.js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이용하여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1459" y="1529888"/>
            <a:ext cx="6296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506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(Windows)</a:t>
            </a:r>
            <a:endParaRPr lang="ko-KR" altLang="en-US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050" name="Picture 2" descr="windows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709" t="21431" r="21516" b="18061"/>
          <a:stretch/>
        </p:blipFill>
        <p:spPr bwMode="auto">
          <a:xfrm>
            <a:off x="3202751" y="2043148"/>
            <a:ext cx="3393441" cy="31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3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 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lang="en-US" altLang="ko-KR" sz="2000" dirty="0" err="1">
                <a:latin typeface="Calibri"/>
                <a:ea typeface="맑은 고딕" panose="020B0503020000020004" pitchFamily="50" charset="-127"/>
                <a:cs typeface="+mn-cs"/>
              </a:rPr>
              <a:t>nCube:Thyme</a:t>
            </a:r>
            <a:r>
              <a:rPr lang="en-US" altLang="ko-KR" sz="2000" dirty="0">
                <a:latin typeface="Calibri"/>
                <a:ea typeface="맑은 고딕" panose="020B0503020000020004" pitchFamily="50" charset="-127"/>
                <a:cs typeface="+mn-cs"/>
              </a:rPr>
              <a:t> for Node.js </a:t>
            </a:r>
            <a:r>
              <a:rPr lang="ko-KR" altLang="en-US" sz="2000" dirty="0">
                <a:latin typeface="Calibri"/>
                <a:ea typeface="맑은 고딕" panose="020B0503020000020004" pitchFamily="50" charset="-127"/>
                <a:cs typeface="+mn-cs"/>
              </a:rPr>
              <a:t>실행</a:t>
            </a:r>
            <a:r>
              <a:rPr lang="en-US" altLang="ko-KR" sz="2000" dirty="0" smtClean="0">
                <a:latin typeface="Calibri"/>
                <a:ea typeface="맑은 고딕" panose="020B0503020000020004" pitchFamily="50" charset="-127"/>
                <a:cs typeface="+mn-cs"/>
              </a:rPr>
              <a:t>(6)</a:t>
            </a:r>
            <a:endParaRPr lang="ko-KR" altLang="en-US" sz="2000" dirty="0"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29183" y="952399"/>
            <a:ext cx="9261487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서버로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업로드 되는 것 확인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17370" y="1401838"/>
            <a:ext cx="6168390" cy="494262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17370" y="5187283"/>
            <a:ext cx="2785110" cy="5531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89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구성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주요 기능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디렉토리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및 소스 구조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4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. </a:t>
            </a:r>
            <a:r>
              <a:rPr lang="en-US" altLang="ko-KR" sz="2800" spc="-7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&amp;Cube</a:t>
            </a:r>
            <a:r>
              <a:rPr lang="ko-KR" altLang="en-US" sz="2800" spc="-7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 오픈 소스 소개</a:t>
            </a:r>
            <a:endParaRPr lang="ko-KR" altLang="en-US" sz="2800" b="0" dirty="0" smtClean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31968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&amp;Cube: Thyme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 Platform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은 디바이스와 애플리케이션을 연결함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HTTP, MQTT </a:t>
            </a:r>
            <a:r>
              <a:rPr lang="ko-KR" altLang="en-US" sz="1400" dirty="0"/>
              <a:t>연동 </a:t>
            </a:r>
            <a:r>
              <a:rPr lang="ko-KR" altLang="en-US" sz="1400" dirty="0" smtClean="0"/>
              <a:t>지원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Node.js Java Script </a:t>
            </a:r>
            <a:r>
              <a:rPr lang="ko-KR" altLang="en-US" sz="1400" dirty="0"/>
              <a:t>기반 </a:t>
            </a:r>
            <a:r>
              <a:rPr lang="en-US" altLang="ko-KR" sz="1400" dirty="0" err="1"/>
              <a:t>IoT</a:t>
            </a:r>
            <a:r>
              <a:rPr lang="en-US" altLang="ko-KR" sz="1400" dirty="0"/>
              <a:t> Application (oneM2M </a:t>
            </a:r>
            <a:r>
              <a:rPr lang="en-US" altLang="ko-KR" sz="1400" dirty="0" smtClean="0"/>
              <a:t>AE)</a:t>
            </a:r>
          </a:p>
          <a:p>
            <a:pPr lvl="1">
              <a:lnSpc>
                <a:spcPct val="150000"/>
              </a:lnSpc>
            </a:pPr>
            <a:r>
              <a:rPr lang="ko-KR" altLang="en-US" sz="1400" dirty="0"/>
              <a:t>경량</a:t>
            </a:r>
            <a:r>
              <a:rPr lang="en-US" altLang="ko-KR" sz="1400" dirty="0"/>
              <a:t>/</a:t>
            </a:r>
            <a:r>
              <a:rPr lang="ko-KR" altLang="en-US" sz="1400" dirty="0" err="1"/>
              <a:t>저용량</a:t>
            </a:r>
            <a:r>
              <a:rPr lang="ko-KR" altLang="en-US" sz="1400" dirty="0"/>
              <a:t> 시스템으로 </a:t>
            </a:r>
            <a:r>
              <a:rPr lang="ko-KR" altLang="en-US" sz="1400" dirty="0" smtClean="0"/>
              <a:t>간편한 </a:t>
            </a:r>
            <a:r>
              <a:rPr lang="ko-KR" altLang="en-US" sz="1400" dirty="0"/>
              <a:t>설치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표준 리소스 지원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fr-FR" altLang="ko-KR" sz="1400" dirty="0"/>
              <a:t>CSEBase, remoteCSE, AE, container, contentInstance, subscription, notification, latest, oldest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1402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en-US" altLang="ko-KR" b="1" dirty="0" smtClean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&amp;</a:t>
            </a:r>
            <a:r>
              <a:rPr lang="en-US" altLang="ko-KR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Cube 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플랫폼</a:t>
            </a:r>
            <a:r>
              <a:rPr lang="en-US" altLang="ko-KR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구성</a:t>
            </a:r>
          </a:p>
          <a:p>
            <a:endParaRPr lang="ko-KR" altLang="en-US" b="1" dirty="0"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pp.7-8 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9039" y="2911366"/>
            <a:ext cx="5600948" cy="317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63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818840"/>
            <a:ext cx="5467672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통신 프로토콜 지원을 위한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coap_adn.js, coap_app.js,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http_adn.js,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http_app.js, mqtt_adn.js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mqtt_app.js,ws_adn.js, ws_app.js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소스파일이 있음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또한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&amp;Cube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실행하는 파일인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thyme.js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Notification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된 데이터를 확인하고 처리할 수 있는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noti.js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Socket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열어 서버 역할을 하는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tas.js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spc="-15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Mobius</a:t>
            </a:r>
            <a:r>
              <a:rPr lang="ko-KR" altLang="en-US" sz="1600" spc="-15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연결을 위한 </a:t>
            </a:r>
            <a:r>
              <a:rPr lang="en-US" altLang="ko-KR" sz="1600" spc="-15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IP </a:t>
            </a:r>
            <a:r>
              <a:rPr lang="ko-KR" altLang="en-US" sz="1600" spc="-15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설정이나 </a:t>
            </a:r>
            <a:r>
              <a:rPr lang="en-US" altLang="ko-KR" sz="1600" spc="-15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CSE, AE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Container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Subscription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Notification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설정을 하는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conf.js 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p.10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3154" y="952399"/>
            <a:ext cx="1569326" cy="51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594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7" y="818840"/>
            <a:ext cx="9291527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25128589"/>
              </p:ext>
            </p:extLst>
          </p:nvPr>
        </p:nvGraphicFramePr>
        <p:xfrm>
          <a:off x="533142" y="1128226"/>
          <a:ext cx="8747491" cy="4680000"/>
        </p:xfrm>
        <a:graphic>
          <a:graphicData uri="http://schemas.openxmlformats.org/drawingml/2006/table">
            <a:tbl>
              <a:tblPr/>
              <a:tblGrid>
                <a:gridCol w="978628">
                  <a:extLst>
                    <a:ext uri="{9D8B030D-6E8A-4147-A177-3AD203B41FA5}">
                      <a16:colId xmlns:a16="http://schemas.microsoft.com/office/drawing/2014/main" xmlns="" val="3810810372"/>
                    </a:ext>
                  </a:extLst>
                </a:gridCol>
                <a:gridCol w="7768863">
                  <a:extLst>
                    <a:ext uri="{9D8B030D-6E8A-4147-A177-3AD203B41FA5}">
                      <a16:colId xmlns:a16="http://schemas.microsoft.com/office/drawing/2014/main" xmlns="" val="2544029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 일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및 역할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3361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thyme.js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&amp;Cube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실행하는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파일로서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&amp;Cube 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구동을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위해 실행될 메인 소스를 지정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파일을 통해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conf.js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</a:t>
                      </a:r>
                      <a:r>
                        <a:rPr lang="ko-KR" alt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로드하며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conf.js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에서 설정한 통신 프로토콜의 맞는 메인 </a:t>
                      </a:r>
                      <a:r>
                        <a:rPr lang="ko-KR" altLang="en-US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소스을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실행함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85777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conf.js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&amp;Cube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연결을 위해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통신 프로토콜을 설정함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CSE,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AE, Container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설정하고 구독과 알림을 위해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Subscribe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설정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67752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로부터 전달받은 데이터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해당 통신 프로토콜의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ADN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통해서 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에 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요청을 함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976007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이 파일은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Notification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메시지를 수신하고 처리함</a:t>
                      </a:r>
                      <a:endParaRPr lang="en-US" altLang="ko-KR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2958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wdt.js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&amp;Cube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watch dog timer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 구축한 것이고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&amp;Cube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자체타이머로 사용됨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211683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aei.json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의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ID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를 입력함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0890056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pp.11-12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243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&amp;Cube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소스 구조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7" y="818840"/>
            <a:ext cx="9291527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36639525"/>
              </p:ext>
            </p:extLst>
          </p:nvPr>
        </p:nvGraphicFramePr>
        <p:xfrm>
          <a:off x="533143" y="1180743"/>
          <a:ext cx="9178123" cy="4665152"/>
        </p:xfrm>
        <a:graphic>
          <a:graphicData uri="http://schemas.openxmlformats.org/drawingml/2006/table">
            <a:tbl>
              <a:tblPr/>
              <a:tblGrid>
                <a:gridCol w="1848813">
                  <a:extLst>
                    <a:ext uri="{9D8B030D-6E8A-4147-A177-3AD203B41FA5}">
                      <a16:colId xmlns:a16="http://schemas.microsoft.com/office/drawing/2014/main" xmlns="" val="3810810372"/>
                    </a:ext>
                  </a:extLst>
                </a:gridCol>
                <a:gridCol w="7329310">
                  <a:extLst>
                    <a:ext uri="{9D8B030D-6E8A-4147-A177-3AD203B41FA5}">
                      <a16:colId xmlns:a16="http://schemas.microsoft.com/office/drawing/2014/main" xmlns="" val="25440294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파일</a:t>
                      </a: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기능 및 역할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6336191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coap_adn.js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통신 시에 각 리소스에 맞는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create, update, retrieve, delete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72857776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coap_app.js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프로토콜을 통해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AE,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Container,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Subscribe, 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요청함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통신 할 수 있게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Socket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열고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대기를 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로부터 받는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Notification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메시지를 대기함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CoAP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, MQTT)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67677522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http_adn.js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통신 시에 각 리소스에 맞는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create, update, retrieve, delete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89760073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http_app.js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프로토콜을 통해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AE,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Container,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Subscribe, 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요청함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통신 할 수 있게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Socket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열고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대기를 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로부터 받는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Notification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메시지를 대기함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(HTTP, MQTT)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86329582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mqtt_adn.js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통신 시에 각 리소스에 맞는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create, update, retrieve, delete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수행함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32116838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mqtt_app.js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프로토콜을 통해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AE,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Container,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Subscribe, 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요청함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통신 할 수 있는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HTTP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대기를 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로부터 받는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Notification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메시지를 대기함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(MQTT)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11954347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ws_adn.js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MQTT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통신 시에 각 리소스에 맞는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create, update, retrieve, delete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수행함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751725"/>
                  </a:ext>
                </a:extLst>
              </a:tr>
              <a:tr h="41026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ws_app.js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Web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Socket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프로토콜을 통해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AE,</a:t>
                      </a:r>
                      <a:r>
                        <a:rPr lang="ko-KR" altLang="en-US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en-US" altLang="ko-KR" sz="14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Container,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Subscribe, </a:t>
                      </a: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ContentInstance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생성 요청함</a:t>
                      </a:r>
                      <a:endParaRPr lang="en-US" altLang="ko-KR" sz="1400" kern="0" spc="0" baseline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Tas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와 통신 할 수 있게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Socket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을 열고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대기를 함</a:t>
                      </a:r>
                    </a:p>
                    <a:p>
                      <a:pPr marL="0" marR="0" indent="0" algn="l" defTabSz="914400" rtl="0" eaLnBrk="1" fontAlgn="base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Mobius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로부터 받는 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Notification </a:t>
                      </a:r>
                      <a:r>
                        <a:rPr lang="ko-KR" altLang="en-US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메시지를 대기함</a:t>
                      </a:r>
                      <a:r>
                        <a:rPr lang="en-US" altLang="ko-KR" sz="14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  <a:ea typeface="함초롬바탕" panose="02030504000101010101" pitchFamily="18" charset="-127"/>
                          <a:cs typeface="함초롬바탕" panose="02030504000101010101" pitchFamily="18" charset="-127"/>
                        </a:rPr>
                        <a:t>(Web Socket, MQTT)</a:t>
                      </a:r>
                      <a:endParaRPr lang="ko-KR" altLang="en-US" sz="1400" kern="0" spc="0" dirty="0" smtClean="0">
                        <a:solidFill>
                          <a:srgbClr val="000000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46925" marR="46925" marT="12973" marB="129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373563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Installation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Guide_Mobius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_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Yellow_Turtle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pp.11-12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6619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TAS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소개</a:t>
            </a:r>
            <a:endParaRPr lang="en-US" altLang="ko-KR" sz="25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TAS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</a:t>
            </a:r>
            <a:endParaRPr lang="en-US" altLang="ko-KR" sz="25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TAS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</a:t>
            </a:r>
            <a:endParaRPr lang="en-US" altLang="ko-KR" sz="25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5</a:t>
            </a: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. </a:t>
            </a:r>
            <a:r>
              <a:rPr lang="en-US" altLang="ko-KR" sz="2800" spc="-7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TAS </a:t>
            </a:r>
            <a:r>
              <a:rPr lang="ko-KR" altLang="en-US" sz="2800" spc="-7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소개 및 </a:t>
            </a:r>
            <a:r>
              <a:rPr lang="ko-KR" altLang="en-US" sz="2800" spc="-7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설치</a:t>
            </a:r>
            <a:endParaRPr lang="ko-KR" altLang="en-US" sz="2800" spc="-70" dirty="0" smtClean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소개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 (Thing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Adaptation S/W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란 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실제 사물을 디바이스에 연결하기 위한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S/W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로써 사물과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ko-KR" altLang="en-US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간의 연결통로를 만드는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역할을 함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OneM2M 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디바이스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(&amp;Cube) 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플랫폼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:TAS </a:t>
            </a:r>
            <a:r>
              <a:rPr lang="ko-KR" altLang="en-US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 및 실행 </a:t>
            </a:r>
            <a:r>
              <a:rPr lang="ko-KR" altLang="en-US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가이드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p.3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34"/>
          <p:cNvGrpSpPr/>
          <p:nvPr/>
        </p:nvGrpSpPr>
        <p:grpSpPr>
          <a:xfrm>
            <a:off x="1881433" y="2115937"/>
            <a:ext cx="5762214" cy="3078363"/>
            <a:chOff x="1344283" y="2660249"/>
            <a:chExt cx="6761154" cy="2986118"/>
          </a:xfrm>
        </p:grpSpPr>
        <p:pic>
          <p:nvPicPr>
            <p:cNvPr id="11" name="Picture 2" descr="raspberrypi 3에 대한 이미지 검색결과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571" b="16941"/>
            <a:stretch/>
          </p:blipFill>
          <p:spPr bwMode="auto">
            <a:xfrm>
              <a:off x="2031745" y="3417290"/>
              <a:ext cx="2476756" cy="162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880" t="5583" r="4465" b="5086"/>
            <a:stretch/>
          </p:blipFill>
          <p:spPr>
            <a:xfrm>
              <a:off x="1384300" y="2847189"/>
              <a:ext cx="763878" cy="43929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166" t="22445" r="9833" b="25334"/>
            <a:stretch/>
          </p:blipFill>
          <p:spPr>
            <a:xfrm rot="5400000">
              <a:off x="2296626" y="2805369"/>
              <a:ext cx="626231" cy="33599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2143" t="30107" r="17381" b="21237"/>
            <a:stretch/>
          </p:blipFill>
          <p:spPr>
            <a:xfrm>
              <a:off x="1344283" y="5138367"/>
              <a:ext cx="830762" cy="508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1334" t="15789" r="999" b="3383"/>
            <a:stretch/>
          </p:blipFill>
          <p:spPr>
            <a:xfrm rot="5400000">
              <a:off x="2265716" y="5194585"/>
              <a:ext cx="602906" cy="292317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3597445" y="3953115"/>
              <a:ext cx="1695306" cy="4420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/>
                  </a:solidFill>
                </a:rPr>
                <a:t>&amp;Cube : Thyme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783086" y="3947163"/>
              <a:ext cx="829906" cy="448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TAS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오른쪽 화살표 29"/>
            <p:cNvSpPr/>
            <p:nvPr/>
          </p:nvSpPr>
          <p:spPr>
            <a:xfrm>
              <a:off x="5463287" y="3741494"/>
              <a:ext cx="1419099" cy="801851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2735061" y="3906258"/>
              <a:ext cx="779377" cy="50160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른쪽 화살표 31"/>
            <p:cNvSpPr/>
            <p:nvPr/>
          </p:nvSpPr>
          <p:spPr>
            <a:xfrm rot="16200000">
              <a:off x="2037957" y="4508238"/>
              <a:ext cx="405552" cy="4179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 rot="5400000" flipV="1">
              <a:off x="2037957" y="3416111"/>
              <a:ext cx="405552" cy="41797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8" cstate="print"/>
            <a:srcRect b="1532"/>
            <a:stretch/>
          </p:blipFill>
          <p:spPr>
            <a:xfrm>
              <a:off x="7057687" y="3694379"/>
              <a:ext cx="1047750" cy="11723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44457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: Node JS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강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&amp;Cube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구동 </a:t>
            </a:r>
            <a:r>
              <a:rPr lang="ko-KR" altLang="en-US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환경구축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및 설치 실습에서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Node.js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설치한 방법과 같은 방법으로 설치를 진행합니다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</p:txBody>
      </p:sp>
      <p:grpSp>
        <p:nvGrpSpPr>
          <p:cNvPr id="4" name="그룹 45"/>
          <p:cNvGrpSpPr/>
          <p:nvPr/>
        </p:nvGrpSpPr>
        <p:grpSpPr>
          <a:xfrm>
            <a:off x="1094046" y="1960881"/>
            <a:ext cx="7757160" cy="3727427"/>
            <a:chOff x="833120" y="1920241"/>
            <a:chExt cx="7757160" cy="3727427"/>
          </a:xfrm>
        </p:grpSpPr>
        <p:sp>
          <p:nvSpPr>
            <p:cNvPr id="45" name="TextBox 44"/>
            <p:cNvSpPr txBox="1"/>
            <p:nvPr/>
          </p:nvSpPr>
          <p:spPr>
            <a:xfrm>
              <a:off x="3413760" y="5339891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</a:t>
              </a:r>
              <a:r>
                <a:rPr lang="en-US" altLang="ko-KR" sz="1400" dirty="0" err="1" smtClean="0"/>
                <a:t>npm</a:t>
              </a:r>
              <a:r>
                <a:rPr lang="ko-KR" altLang="en-US" sz="1400" dirty="0" smtClean="0"/>
                <a:t>이 설치되지 않았다면 실행하여 </a:t>
              </a:r>
              <a:r>
                <a:rPr lang="en-US" altLang="ko-KR" sz="1400" dirty="0" err="1" smtClean="0"/>
                <a:t>npm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실행</a:t>
              </a:r>
              <a:endParaRPr lang="en-US" altLang="ko-KR" sz="1400" dirty="0" smtClean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33120" y="1950720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mkdir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node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833120" y="2454563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cd node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833120" y="2954248"/>
              <a:ext cx="2489200" cy="6627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curl –</a:t>
              </a:r>
              <a:r>
                <a:rPr lang="en-US" altLang="ko-KR" sz="1400" dirty="0" err="1" smtClean="0">
                  <a:solidFill>
                    <a:schemeClr val="tx1"/>
                  </a:solidFill>
                </a:rPr>
                <a:t>sL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https://deb.nodesource.com/setup_6.x | </a:t>
              </a:r>
              <a:r>
                <a:rPr lang="en-US" altLang="ko-KR" sz="1400" dirty="0" err="1" smtClean="0">
                  <a:solidFill>
                    <a:schemeClr val="tx1"/>
                  </a:solidFill>
                </a:rPr>
                <a:t>sudo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-E bash -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33120" y="3872805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sudo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apt-get install –y </a:t>
              </a:r>
              <a:r>
                <a:rPr lang="en-US" altLang="ko-KR" sz="1400" dirty="0" err="1" smtClean="0">
                  <a:solidFill>
                    <a:schemeClr val="tx1"/>
                  </a:solidFill>
                </a:rPr>
                <a:t>nodejs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33120" y="4372490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n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ode -v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3120" y="4872175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npm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-v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33120" y="5371860"/>
              <a:ext cx="2489200" cy="2438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Sudo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 apt-get install –y </a:t>
              </a:r>
              <a:r>
                <a:rPr lang="en-US" altLang="ko-KR" sz="1400" dirty="0" err="1" smtClean="0">
                  <a:solidFill>
                    <a:schemeClr val="tx1"/>
                  </a:solidFill>
                </a:rPr>
                <a:t>npm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/>
            <p:cNvCxnSpPr>
              <a:stCxn id="5" idx="2"/>
              <a:endCxn id="6" idx="0"/>
            </p:cNvCxnSpPr>
            <p:nvPr/>
          </p:nvCxnSpPr>
          <p:spPr>
            <a:xfrm>
              <a:off x="2077720" y="2194560"/>
              <a:ext cx="0" cy="2600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6" idx="2"/>
              <a:endCxn id="7" idx="0"/>
            </p:cNvCxnSpPr>
            <p:nvPr/>
          </p:nvCxnSpPr>
          <p:spPr>
            <a:xfrm>
              <a:off x="2077720" y="2698403"/>
              <a:ext cx="0" cy="255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7" idx="2"/>
              <a:endCxn id="8" idx="0"/>
            </p:cNvCxnSpPr>
            <p:nvPr/>
          </p:nvCxnSpPr>
          <p:spPr>
            <a:xfrm>
              <a:off x="2077720" y="3616960"/>
              <a:ext cx="0" cy="255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>
              <a:stCxn id="8" idx="2"/>
              <a:endCxn id="9" idx="0"/>
            </p:cNvCxnSpPr>
            <p:nvPr/>
          </p:nvCxnSpPr>
          <p:spPr>
            <a:xfrm>
              <a:off x="2077720" y="4116645"/>
              <a:ext cx="0" cy="255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9" idx="2"/>
              <a:endCxn id="10" idx="0"/>
            </p:cNvCxnSpPr>
            <p:nvPr/>
          </p:nvCxnSpPr>
          <p:spPr>
            <a:xfrm>
              <a:off x="2077720" y="4616330"/>
              <a:ext cx="0" cy="2558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10" idx="2"/>
              <a:endCxn id="11" idx="0"/>
            </p:cNvCxnSpPr>
            <p:nvPr/>
          </p:nvCxnSpPr>
          <p:spPr>
            <a:xfrm>
              <a:off x="2077720" y="5116015"/>
              <a:ext cx="0" cy="255845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3418840" y="1920241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 node </a:t>
              </a:r>
              <a:r>
                <a:rPr lang="ko-KR" altLang="en-US" sz="1400" dirty="0" smtClean="0"/>
                <a:t>디렉토리 생성</a:t>
              </a:r>
              <a:endParaRPr lang="en-US" altLang="ko-KR" sz="1400" dirty="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13760" y="2420902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생성한 </a:t>
              </a:r>
              <a:r>
                <a:rPr lang="en-US" altLang="ko-KR" sz="1400" dirty="0" smtClean="0"/>
                <a:t>node </a:t>
              </a:r>
              <a:r>
                <a:rPr lang="ko-KR" altLang="en-US" sz="1400" dirty="0" smtClean="0"/>
                <a:t>디렉토리로 이동</a:t>
              </a:r>
              <a:endParaRPr lang="en-US" altLang="ko-KR" sz="1400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13760" y="3131715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curl </a:t>
              </a:r>
              <a:r>
                <a:rPr lang="ko-KR" altLang="en-US" sz="1400" dirty="0" smtClean="0"/>
                <a:t>명령어를 사용하여 새로운 </a:t>
              </a:r>
              <a:r>
                <a:rPr lang="en-US" altLang="ko-KR" sz="1400" dirty="0" smtClean="0"/>
                <a:t>Node.js </a:t>
              </a:r>
              <a:r>
                <a:rPr lang="ko-KR" altLang="en-US" sz="1400" dirty="0" smtClean="0"/>
                <a:t>패키지 다운로드</a:t>
              </a:r>
              <a:endParaRPr lang="en-US" altLang="ko-KR" sz="1400" dirty="0" smtClean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413760" y="3842528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모든 쿼리에 대해 </a:t>
              </a:r>
              <a:r>
                <a:rPr lang="en-US" altLang="ko-KR" sz="1400" dirty="0" smtClean="0"/>
                <a:t>yes</a:t>
              </a:r>
              <a:r>
                <a:rPr lang="ko-KR" altLang="en-US" sz="1400" dirty="0" smtClean="0"/>
                <a:t>로 가정하여 패키지 설치</a:t>
              </a:r>
              <a:endParaRPr lang="en-US" altLang="ko-KR" sz="1400" dirty="0" smtClean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13760" y="4335743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설치된 </a:t>
              </a:r>
              <a:r>
                <a:rPr lang="en-US" altLang="ko-KR" sz="1400" dirty="0" smtClean="0"/>
                <a:t>node.js </a:t>
              </a:r>
              <a:r>
                <a:rPr lang="ko-KR" altLang="en-US" sz="1400" dirty="0" smtClean="0"/>
                <a:t>버전 확인</a:t>
              </a:r>
              <a:endParaRPr lang="en-US" altLang="ko-KR" sz="1400" dirty="0" smtClean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13760" y="4840206"/>
              <a:ext cx="51714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설치된 </a:t>
              </a:r>
              <a:r>
                <a:rPr lang="en-US" altLang="ko-KR" sz="1400" dirty="0" err="1" smtClean="0"/>
                <a:t>npm</a:t>
              </a:r>
              <a:r>
                <a:rPr lang="en-US" altLang="ko-KR" sz="1400" dirty="0" smtClean="0"/>
                <a:t> </a:t>
              </a:r>
              <a:r>
                <a:rPr lang="ko-KR" altLang="en-US" sz="1400" dirty="0" smtClean="0"/>
                <a:t>버전 확인 </a:t>
              </a:r>
              <a:endParaRPr lang="en-US" altLang="ko-KR" sz="14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xmlns="" val="356934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다운로드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OCEAN (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  <a:hlinkClick r:id="rId2"/>
              </a:rPr>
              <a:t>http://www.iotocean.org/download/?tab1=2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접속하여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소스코드를 다운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81713" y="1668230"/>
            <a:ext cx="6994525" cy="43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57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(Windows)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83889" y="952399"/>
            <a:ext cx="9431166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179387" lvl="1" indent="0">
              <a:lnSpc>
                <a:spcPct val="150000"/>
              </a:lnSpc>
              <a:buNone/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789" y="1208316"/>
            <a:ext cx="9157365" cy="483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613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다운로드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SAMBA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통하여 다운받은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zip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파일을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이동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None/>
            </a:pP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9368" y="1479910"/>
            <a:ext cx="7307263" cy="46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300706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(1)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unzip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사용하여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 zip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 압축 풀기 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9959" y="1474729"/>
            <a:ext cx="7656513" cy="484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40111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npm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install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명령어를 사용하여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 module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설치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9230" y="1525588"/>
            <a:ext cx="7267540" cy="45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999553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실행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4069" y="1539875"/>
            <a:ext cx="7389813" cy="4673134"/>
          </a:xfrm>
          <a:prstGeom prst="rect">
            <a:avLst/>
          </a:prstGeom>
        </p:spPr>
      </p:pic>
      <p:sp>
        <p:nvSpPr>
          <p:cNvPr id="4" name="내용 개체 틀 2"/>
          <p:cNvSpPr txBox="1">
            <a:spLocks/>
          </p:cNvSpPr>
          <p:nvPr/>
        </p:nvSpPr>
        <p:spPr>
          <a:xfrm>
            <a:off x="342899" y="952399"/>
            <a:ext cx="92721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app.js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 실행하여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TAS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실행  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9850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TAS 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 실습 </a:t>
            </a:r>
            <a:r>
              <a:rPr lang="en-US" altLang="ko-KR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: TAS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적</a:t>
            </a:r>
            <a:r>
              <a:rPr lang="ko-KR" altLang="en-US" sz="2000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용 예시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199" y="952399"/>
            <a:ext cx="9284855" cy="5351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Co2 Sensor + Raspberry Pi 3 + TAS Source Code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None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Ultrasonic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Sensor + </a:t>
            </a: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 + TAS Source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Code</a:t>
            </a: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Ultrasonic Sensor +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Raspberry Pi 3 + TAS Source Code + LED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제어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lvl="1" indent="0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None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71463" lvl="1" indent="-271463">
              <a:lnSpc>
                <a:spcPct val="15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3144" y="6253445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User Guide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nCube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Thyme </a:t>
            </a:r>
            <a:r>
              <a:rPr lang="en-US" altLang="ko-KR" sz="800" dirty="0" err="1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Nodejs</a:t>
            </a:r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v2.0.0 KR, pp.17~20</a:t>
            </a:r>
            <a:endParaRPr lang="ko-KR" altLang="en-US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5" name="그룹 18"/>
          <p:cNvGrpSpPr/>
          <p:nvPr/>
        </p:nvGrpSpPr>
        <p:grpSpPr>
          <a:xfrm>
            <a:off x="1510515" y="1363933"/>
            <a:ext cx="5183407" cy="912249"/>
            <a:chOff x="1079863" y="1551722"/>
            <a:chExt cx="6169808" cy="10858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334" t="22179" r="9399" b="24666"/>
            <a:stretch/>
          </p:blipFill>
          <p:spPr>
            <a:xfrm rot="5400000">
              <a:off x="898072" y="1877659"/>
              <a:ext cx="797560" cy="433977"/>
            </a:xfrm>
            <a:prstGeom prst="rect">
              <a:avLst/>
            </a:prstGeom>
          </p:spPr>
        </p:pic>
        <p:pic>
          <p:nvPicPr>
            <p:cNvPr id="28" name="Picture 2" descr="raspberrypi 3에 대한 이미지 검색결과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571" b="16941"/>
            <a:stretch/>
          </p:blipFill>
          <p:spPr bwMode="auto">
            <a:xfrm>
              <a:off x="2187774" y="1551722"/>
              <a:ext cx="1615206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덧셈 기호 11"/>
            <p:cNvSpPr/>
            <p:nvPr/>
          </p:nvSpPr>
          <p:spPr>
            <a:xfrm>
              <a:off x="1595120" y="1838960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덧셈 기호 28"/>
            <p:cNvSpPr/>
            <p:nvPr/>
          </p:nvSpPr>
          <p:spPr>
            <a:xfrm>
              <a:off x="3885642" y="1838960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476913" y="1838960"/>
              <a:ext cx="906504" cy="511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TAS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적용 소스코드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8" name="오른쪽 화살표 17"/>
            <p:cNvSpPr/>
            <p:nvPr/>
          </p:nvSpPr>
          <p:spPr>
            <a:xfrm>
              <a:off x="5463314" y="1896527"/>
              <a:ext cx="799956" cy="3962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343167" y="1838960"/>
              <a:ext cx="906504" cy="511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&amp;Cube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오른쪽 화살표 49"/>
          <p:cNvSpPr/>
          <p:nvPr/>
        </p:nvSpPr>
        <p:spPr>
          <a:xfrm rot="1800000">
            <a:off x="5236685" y="3109908"/>
            <a:ext cx="799956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049948" y="3347065"/>
            <a:ext cx="906504" cy="5113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&amp;Cube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6" name="그룹 29"/>
          <p:cNvGrpSpPr/>
          <p:nvPr/>
        </p:nvGrpSpPr>
        <p:grpSpPr>
          <a:xfrm>
            <a:off x="1292079" y="2726220"/>
            <a:ext cx="3833957" cy="842318"/>
            <a:chOff x="823944" y="3094655"/>
            <a:chExt cx="4942435" cy="1085850"/>
          </a:xfrm>
        </p:grpSpPr>
        <p:pic>
          <p:nvPicPr>
            <p:cNvPr id="44" name="Picture 2" descr="raspberrypi 3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571" b="16941"/>
            <a:stretch/>
          </p:blipFill>
          <p:spPr bwMode="auto">
            <a:xfrm>
              <a:off x="2570736" y="3094655"/>
              <a:ext cx="1615206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덧셈 기호 46"/>
            <p:cNvSpPr/>
            <p:nvPr/>
          </p:nvSpPr>
          <p:spPr>
            <a:xfrm>
              <a:off x="1978082" y="3381893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덧셈 기호 47"/>
            <p:cNvSpPr/>
            <p:nvPr/>
          </p:nvSpPr>
          <p:spPr>
            <a:xfrm>
              <a:off x="4268604" y="3381893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859875" y="3381893"/>
              <a:ext cx="906504" cy="511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TAS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적용 소스코드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89" t="5236" r="4143" b="4044"/>
            <a:stretch/>
          </p:blipFill>
          <p:spPr>
            <a:xfrm>
              <a:off x="823944" y="3340647"/>
              <a:ext cx="1066793" cy="615561"/>
            </a:xfrm>
            <a:prstGeom prst="rect">
              <a:avLst/>
            </a:prstGeom>
          </p:spPr>
        </p:pic>
      </p:grpSp>
      <p:grpSp>
        <p:nvGrpSpPr>
          <p:cNvPr id="7" name="그룹 30"/>
          <p:cNvGrpSpPr/>
          <p:nvPr/>
        </p:nvGrpSpPr>
        <p:grpSpPr>
          <a:xfrm>
            <a:off x="1779939" y="3628660"/>
            <a:ext cx="3384426" cy="853941"/>
            <a:chOff x="1340748" y="3689742"/>
            <a:chExt cx="4303554" cy="1085850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334" t="22179" r="9399" b="24666"/>
            <a:stretch/>
          </p:blipFill>
          <p:spPr>
            <a:xfrm rot="5400000">
              <a:off x="1158957" y="4015679"/>
              <a:ext cx="797560" cy="433977"/>
            </a:xfrm>
            <a:prstGeom prst="rect">
              <a:avLst/>
            </a:prstGeom>
          </p:spPr>
        </p:pic>
        <p:pic>
          <p:nvPicPr>
            <p:cNvPr id="66" name="Picture 2" descr="raspberrypi 3에 대한 이미지 검색결과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571" b="16941"/>
            <a:stretch/>
          </p:blipFill>
          <p:spPr bwMode="auto">
            <a:xfrm>
              <a:off x="2448659" y="3689742"/>
              <a:ext cx="1615206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덧셈 기호 66"/>
            <p:cNvSpPr/>
            <p:nvPr/>
          </p:nvSpPr>
          <p:spPr>
            <a:xfrm>
              <a:off x="1856005" y="3976980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덧셈 기호 67"/>
            <p:cNvSpPr/>
            <p:nvPr/>
          </p:nvSpPr>
          <p:spPr>
            <a:xfrm>
              <a:off x="4146527" y="3976980"/>
              <a:ext cx="511374" cy="511374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737798" y="3976980"/>
              <a:ext cx="906504" cy="5113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TAS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적용 소스코드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오른쪽 화살표 69"/>
          <p:cNvSpPr/>
          <p:nvPr/>
        </p:nvSpPr>
        <p:spPr>
          <a:xfrm rot="-1800000">
            <a:off x="5255754" y="3729504"/>
            <a:ext cx="799956" cy="396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4"/>
          <p:cNvGrpSpPr/>
          <p:nvPr/>
        </p:nvGrpSpPr>
        <p:grpSpPr>
          <a:xfrm>
            <a:off x="923188" y="4943854"/>
            <a:ext cx="8185962" cy="1085850"/>
            <a:chOff x="923188" y="4943854"/>
            <a:chExt cx="8185962" cy="1085850"/>
          </a:xfrm>
        </p:grpSpPr>
        <p:grpSp>
          <p:nvGrpSpPr>
            <p:cNvPr id="9" name="그룹 25"/>
            <p:cNvGrpSpPr/>
            <p:nvPr/>
          </p:nvGrpSpPr>
          <p:grpSpPr>
            <a:xfrm>
              <a:off x="1826667" y="4943854"/>
              <a:ext cx="7282483" cy="1085850"/>
              <a:chOff x="1698957" y="4918040"/>
              <a:chExt cx="7282483" cy="1085850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12143" t="30107" r="56328" b="37073"/>
              <a:stretch/>
            </p:blipFill>
            <p:spPr>
              <a:xfrm>
                <a:off x="8307022" y="5205278"/>
                <a:ext cx="674418" cy="654468"/>
              </a:xfrm>
              <a:prstGeom prst="rect">
                <a:avLst/>
              </a:prstGeom>
            </p:spPr>
          </p:pic>
          <p:grpSp>
            <p:nvGrpSpPr>
              <p:cNvPr id="10" name="그룹 54"/>
              <p:cNvGrpSpPr/>
              <p:nvPr/>
            </p:nvGrpSpPr>
            <p:grpSpPr>
              <a:xfrm>
                <a:off x="1698957" y="4918040"/>
                <a:ext cx="5654551" cy="1085850"/>
                <a:chOff x="1595120" y="1551722"/>
                <a:chExt cx="5654551" cy="1085850"/>
              </a:xfrm>
            </p:grpSpPr>
            <p:pic>
              <p:nvPicPr>
                <p:cNvPr id="57" name="Picture 2" descr="raspberrypi 3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rcRect t="17571" b="16941"/>
                <a:stretch/>
              </p:blipFill>
              <p:spPr bwMode="auto">
                <a:xfrm>
                  <a:off x="2187774" y="1551722"/>
                  <a:ext cx="1615206" cy="1085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덧셈 기호 57"/>
                <p:cNvSpPr/>
                <p:nvPr/>
              </p:nvSpPr>
              <p:spPr>
                <a:xfrm>
                  <a:off x="1595120" y="1838960"/>
                  <a:ext cx="511374" cy="511374"/>
                </a:xfrm>
                <a:prstGeom prst="mathPlus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덧셈 기호 58"/>
                <p:cNvSpPr/>
                <p:nvPr/>
              </p:nvSpPr>
              <p:spPr>
                <a:xfrm>
                  <a:off x="3885642" y="1838960"/>
                  <a:ext cx="511374" cy="511374"/>
                </a:xfrm>
                <a:prstGeom prst="mathPlus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직사각형 59"/>
                <p:cNvSpPr/>
                <p:nvPr/>
              </p:nvSpPr>
              <p:spPr>
                <a:xfrm>
                  <a:off x="4476913" y="1874899"/>
                  <a:ext cx="843097" cy="4325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solidFill>
                        <a:schemeClr val="tx1"/>
                      </a:solidFill>
                    </a:rPr>
                    <a:t>TAS </a:t>
                  </a:r>
                  <a:r>
                    <a:rPr lang="ko-KR" altLang="en-US" sz="1200" dirty="0" smtClean="0">
                      <a:solidFill>
                        <a:schemeClr val="tx1"/>
                      </a:solidFill>
                    </a:rPr>
                    <a:t>적용 소스코드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오른쪽 화살표 60"/>
                <p:cNvSpPr/>
                <p:nvPr/>
              </p:nvSpPr>
              <p:spPr>
                <a:xfrm>
                  <a:off x="5463314" y="1896527"/>
                  <a:ext cx="799956" cy="396240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>
                  <a:off x="6343167" y="1838960"/>
                  <a:ext cx="906504" cy="51137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 smtClean="0">
                      <a:solidFill>
                        <a:schemeClr val="tx1"/>
                      </a:solidFill>
                    </a:rPr>
                    <a:t>&amp;Cube</a:t>
                  </a:r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3" name="오른쪽 화살표 62"/>
              <p:cNvSpPr/>
              <p:nvPr/>
            </p:nvSpPr>
            <p:spPr>
              <a:xfrm>
                <a:off x="7430287" y="5262845"/>
                <a:ext cx="799956" cy="3962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89" t="5236" r="4143" b="4044"/>
            <a:stretch/>
          </p:blipFill>
          <p:spPr>
            <a:xfrm>
              <a:off x="923188" y="5288659"/>
              <a:ext cx="827535" cy="477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52114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353147" y="2736131"/>
            <a:ext cx="7714653" cy="2710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스튜디오 설치</a:t>
            </a:r>
          </a:p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코드 예제</a:t>
            </a:r>
          </a:p>
          <a:p>
            <a:pPr marL="271463" lvl="3" indent="-271463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모비우스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및 </a:t>
            </a:r>
            <a:r>
              <a:rPr lang="ko-KR" altLang="en-US" sz="2500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앱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25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연결</a:t>
            </a:r>
            <a:endParaRPr lang="ko-KR" altLang="en-US" sz="2500" b="1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91301" y="2048336"/>
            <a:ext cx="8781299" cy="938703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 b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함초롬바탕" panose="02030604000101010101" pitchFamily="18" charset="-127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ko-KR" sz="2800" b="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6. </a:t>
            </a:r>
            <a:r>
              <a:rPr lang="ko-KR" altLang="en-US" sz="2800" dirty="0" err="1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안드로이드</a:t>
            </a:r>
            <a:r>
              <a:rPr lang="ko-KR" altLang="en-US" sz="280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 스튜디오 설치 및 </a:t>
            </a:r>
            <a:r>
              <a:rPr lang="en-US" altLang="ko-KR" sz="280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IN-AE </a:t>
            </a:r>
            <a:r>
              <a:rPr lang="ko-KR" altLang="en-US" sz="2800" dirty="0" smtClean="0">
                <a:ln>
                  <a:solidFill>
                    <a:schemeClr val="tx1">
                      <a:alpha val="25000"/>
                    </a:schemeClr>
                  </a:solidFill>
                </a:ln>
              </a:rPr>
              <a:t>구성</a:t>
            </a:r>
            <a:endParaRPr lang="ko-KR" altLang="en-US" sz="2800" spc="-70" dirty="0" smtClean="0">
              <a:ln>
                <a:solidFill>
                  <a:schemeClr val="tx1">
                    <a:alpha val="2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725069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70734" y="79589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다운로드 및 설치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7700" y="1223356"/>
            <a:ext cx="5740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https://developer.android.com/sdk/index.html 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5259691" y="1235618"/>
            <a:ext cx="7857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(Android Studio Install …, Java Development Kit 7u79 Install) </a:t>
            </a:r>
            <a:endParaRPr lang="ko-KR" altLang="en-US" sz="11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40408" y="1581345"/>
            <a:ext cx="3471121" cy="21113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oneM2M-Application-AndroidSample_User_Guide_ver0_5 p</a:t>
            </a:r>
            <a:r>
              <a:rPr lang="en-US" altLang="ko-KR" sz="800" dirty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2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1706" y="3745309"/>
            <a:ext cx="3451896" cy="24964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1923" y="3757572"/>
            <a:ext cx="3420339" cy="25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5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다운로드 및 설치</a:t>
            </a: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7700" y="1223356"/>
            <a:ext cx="5740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https://developer.android.com/sdk/index.html 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5259691" y="1235618"/>
            <a:ext cx="7857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(Android Studio Install) </a:t>
            </a:r>
            <a:endParaRPr lang="ko-KR" altLang="en-US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062" y="1721640"/>
            <a:ext cx="2799925" cy="2176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7325" y="1721640"/>
            <a:ext cx="2181824" cy="21768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9663" y="1721640"/>
            <a:ext cx="2799925" cy="2174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062" y="3945590"/>
            <a:ext cx="2913431" cy="226276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479" y="3931478"/>
            <a:ext cx="2946977" cy="22909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3351" y="3945590"/>
            <a:ext cx="2912069" cy="2263851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p.3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88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다운로드 및 설치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7700" y="1223356"/>
            <a:ext cx="57405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https://developer.android.com/sdk/index.html 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5259691" y="1235618"/>
            <a:ext cx="78574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(Android Studio Install) </a:t>
            </a:r>
            <a:endParaRPr lang="ko-KR" altLang="en-US" sz="11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63D5E7F-2EAC-4274-8914-FA944ABE398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8062" y="1754625"/>
            <a:ext cx="2870287" cy="21768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9A78F4F3-DB8C-492C-B5D6-982F373DD18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17324" y="1735619"/>
            <a:ext cx="2181823" cy="2168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1E582A3-06B3-49E9-A6F3-1CED63871F1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99663" y="1719395"/>
            <a:ext cx="2799925" cy="217685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C3E42B4-7070-4F6B-856E-602E2D3D0AE4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8061" y="3945589"/>
            <a:ext cx="2913431" cy="226276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A3A6D27-2A1E-4A6B-BA37-6376C22237E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11478" y="3945590"/>
            <a:ext cx="2946977" cy="22627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92DF32DD-BD61-482B-AEE3-A53F07E6ECD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73350" y="3945589"/>
            <a:ext cx="2921117" cy="226276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p.4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80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실행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“Start a new Android Studio project”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Application name</a:t>
            </a:r>
            <a:r>
              <a:rPr lang="ko-KR" altLang="en-US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 </a:t>
            </a:r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Company Domain</a:t>
            </a:r>
            <a:r>
              <a:rPr lang="ko-KR" altLang="en-US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6DB64EB-019D-404E-9D27-762AC514699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8910" y="1995149"/>
            <a:ext cx="3343156" cy="306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20DAA991-F563-4CAF-9586-43304B12128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1665" y="2004578"/>
            <a:ext cx="4425083" cy="306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p.5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07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Mobius </a:t>
            </a:r>
            <a:r>
              <a:rPr lang="ko-KR" altLang="en-US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구동 </a:t>
            </a:r>
            <a:r>
              <a:rPr lang="ko-KR" altLang="en-US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환경구축</a:t>
            </a:r>
            <a:r>
              <a:rPr lang="en-US" altLang="ko-KR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(Windows</a:t>
            </a:r>
            <a:r>
              <a:rPr lang="en-US" altLang="ko-KR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)</a:t>
            </a:r>
            <a:r>
              <a:rPr lang="ko-KR" altLang="en-US" dirty="0" smtClean="0">
                <a:latin typeface="휴먼엑스포" panose="02030504000101010101" pitchFamily="18" charset="-127"/>
                <a:ea typeface="휴먼엑스포" panose="02030504000101010101" pitchFamily="18" charset="-127"/>
              </a:rPr>
              <a:t> 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: MySQL </a:t>
            </a:r>
            <a:r>
              <a:rPr lang="ko-KR" altLang="en-US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설치</a:t>
            </a:r>
            <a:r>
              <a:rPr lang="en-US" altLang="ko-KR" sz="200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(2)</a:t>
            </a:r>
            <a:endParaRPr lang="ko-KR" altLang="en-US" sz="2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914401" y="1213693"/>
            <a:ext cx="8700654" cy="5090125"/>
            <a:chOff x="914401" y="1213693"/>
            <a:chExt cx="8700654" cy="5090125"/>
          </a:xfrm>
        </p:grpSpPr>
        <p:pic>
          <p:nvPicPr>
            <p:cNvPr id="5" name="그림 4"/>
            <p:cNvPicPr/>
            <p:nvPr/>
          </p:nvPicPr>
          <p:blipFill rotWithShape="1">
            <a:blip r:embed="rId3" cstate="print"/>
            <a:srcRect l="30735" t="9970"/>
            <a:stretch/>
          </p:blipFill>
          <p:spPr bwMode="auto">
            <a:xfrm>
              <a:off x="914401" y="1213693"/>
              <a:ext cx="4130992" cy="2891582"/>
            </a:xfrm>
            <a:prstGeom prst="rect">
              <a:avLst/>
            </a:prstGeom>
            <a:ln w="19050"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8" name="그림 7"/>
            <p:cNvPicPr/>
            <p:nvPr/>
          </p:nvPicPr>
          <p:blipFill rotWithShape="1">
            <a:blip r:embed="rId4" cstate="print"/>
            <a:srcRect l="30955" t="9532"/>
            <a:stretch/>
          </p:blipFill>
          <p:spPr bwMode="auto">
            <a:xfrm>
              <a:off x="4032820" y="2428234"/>
              <a:ext cx="5582235" cy="3875584"/>
            </a:xfrm>
            <a:prstGeom prst="rect">
              <a:avLst/>
            </a:prstGeom>
            <a:ln w="19050"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3938" y="3835399"/>
              <a:ext cx="2115275" cy="1327151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4449" y="3795710"/>
              <a:ext cx="151130" cy="133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7770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기기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ADK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버전 및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최소 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SDK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API 23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변경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“Blank Activity”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047E563-2B47-4F53-9CBF-A4EFB7C411E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278" y="1994946"/>
            <a:ext cx="3328058" cy="3060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5EF2F6CC-D625-42C8-AE19-0C28961E4AC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95487" y="2004778"/>
            <a:ext cx="4424208" cy="306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p.6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74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맞춤 설정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</a:t>
            </a:r>
            <a:r>
              <a:rPr lang="ko-KR" altLang="en-US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이름을 입력하고 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“Finish"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버튼을 클릭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오른쪽 메뉴는 프로젝트 파일 구조를 보여줌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C2A8375-8CF4-4CE6-95B6-0BAE5C71E8D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278" y="2004778"/>
            <a:ext cx="3328058" cy="30501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7DF17FF-1084-4159-8B4C-134C1FFEA99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12774" y="2004778"/>
            <a:ext cx="4424208" cy="306165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p.7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631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Virtual Devices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ko-KR" altLang="en-US" dirty="0"/>
          </a:p>
          <a:p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“AVD Manager”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메뉴 클릭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 가상 장치는 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Nexus 5</a:t>
            </a:r>
          </a:p>
          <a:p>
            <a:pPr lvl="1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새 가상 장치 추가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“Create Virtual Device”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lvl="1"/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AVD</a:t>
            </a:r>
            <a:r>
              <a:rPr lang="ko-KR" altLang="en-US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디바이스 유형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선택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7B831C0-E4B7-4658-A951-92C562DAE65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6387" y="1357568"/>
            <a:ext cx="7695853" cy="7760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3BB0EDE-98F4-4D06-B17E-F5DD2B9D9EC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6384" y="3934895"/>
            <a:ext cx="3571819" cy="11890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FEFD63F2-E97D-44D7-AD7D-78E4C8333EF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6384" y="5047744"/>
            <a:ext cx="3571819" cy="9604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21172754-CB61-4475-94E9-27B3D09482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4593" y="3694006"/>
            <a:ext cx="3838951" cy="234515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p.8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079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Virtual Devices</a:t>
            </a:r>
          </a:p>
          <a:p>
            <a:pPr marL="0" indent="0">
              <a:buNone/>
            </a:pPr>
            <a:r>
              <a:rPr lang="en-US" altLang="ko-KR" sz="11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                               </a:t>
            </a:r>
          </a:p>
          <a:p>
            <a:pPr marL="0" indent="0">
              <a:buNone/>
            </a:pPr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                OS 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이미지 선택                                                                           </a:t>
            </a:r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 Virtual Device 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구성</a:t>
            </a:r>
          </a:p>
          <a:p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680EA61-F749-4084-B928-DDB9A2BEB84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3593" y="4286806"/>
            <a:ext cx="3518813" cy="173273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B95C0F7-D990-434C-AE21-A708E44BE4E7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7376" y="1686925"/>
            <a:ext cx="4128151" cy="236396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E79CAB3-8FC5-4CAF-A6FE-DE9FBA523D6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90476" y="1686926"/>
            <a:ext cx="4209112" cy="23639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p.9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554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Virtual Devices</a:t>
            </a:r>
          </a:p>
          <a:p>
            <a:pPr lvl="1">
              <a:lnSpc>
                <a:spcPct val="150000"/>
              </a:lnSpc>
            </a:pP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시작 버튼을 클릭하여 </a:t>
            </a:r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r>
              <a:rPr lang="en-US" altLang="ko-KR" sz="12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VD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켬</a:t>
            </a:r>
            <a:endParaRPr lang="en-US" altLang="ko-KR" sz="1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198759B3-4FDC-4498-8229-FFE52400319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3598" y="1702490"/>
            <a:ext cx="8165769" cy="13946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91D57A74-C6C8-4FC4-8B7D-96AB27C4BF7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3598" y="3662517"/>
            <a:ext cx="8165769" cy="209672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p.10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6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안드로이드 스튜디오 설치</a:t>
            </a:r>
            <a:endParaRPr lang="ko-KR" altLang="en-US" sz="2000" b="1" dirty="0">
              <a:solidFill>
                <a:srgbClr val="3333FF"/>
              </a:solidFill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 스튜디오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Virtual Devices</a:t>
            </a: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AVD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시스템로드 대기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2">
              <a:lnSpc>
                <a:spcPct val="150000"/>
              </a:lnSpc>
            </a:pPr>
            <a:endParaRPr lang="en-US" altLang="ko-KR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23D6A60-8190-416C-B244-EE97CD25629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93574" y="1019302"/>
            <a:ext cx="2663759" cy="47368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B66A99D-7179-45AD-A18B-F7FC5286E07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3027" y="919071"/>
            <a:ext cx="2671918" cy="48370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p.11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056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안드로이드 </a:t>
            </a:r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코드예제</a:t>
            </a:r>
            <a:endParaRPr lang="ko-KR" altLang="en-US" b="1" dirty="0">
              <a:solidFill>
                <a:srgbClr val="3333F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+mn-cs"/>
            </a:endParaRP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Basic Default</a:t>
            </a:r>
            <a:r>
              <a:rPr lang="ko-KR" altLang="en-US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Code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0F432F8-C8E2-403A-BE31-3C72F60B5726}"/>
              </a:ext>
            </a:extLst>
          </p:cNvPr>
          <p:cNvSpPr/>
          <p:nvPr/>
        </p:nvSpPr>
        <p:spPr>
          <a:xfrm>
            <a:off x="1602030" y="1034298"/>
            <a:ext cx="71865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2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activity_main.xml                                                                                        </a:t>
            </a:r>
            <a:r>
              <a:rPr lang="en-US" altLang="ko-KR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MainActivity.Java</a:t>
            </a:r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                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C2C7AD2A-2566-414F-BE22-6CA80421BC3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950" y="1487029"/>
            <a:ext cx="3720706" cy="2149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0226342-F21D-427C-B752-84AD4CF1036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5328" y="1465185"/>
            <a:ext cx="3816774" cy="21490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A6296D5-3613-476B-8692-89A9F3D76BF2}"/>
              </a:ext>
            </a:extLst>
          </p:cNvPr>
          <p:cNvSpPr/>
          <p:nvPr/>
        </p:nvSpPr>
        <p:spPr>
          <a:xfrm>
            <a:off x="1602030" y="3777814"/>
            <a:ext cx="1444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MainActivity.Java</a:t>
            </a:r>
            <a:endParaRPr lang="ko-KR" altLang="en-US" sz="12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FA86AE10-2CBC-4FBE-B80E-2D59B86CEB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6951" y="4084549"/>
            <a:ext cx="3709012" cy="2066385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xmlns="" id="{52C8721C-098F-4CDA-B614-57349BC7CCAE}"/>
              </a:ext>
            </a:extLst>
          </p:cNvPr>
          <p:cNvSpPr txBox="1">
            <a:spLocks/>
          </p:cNvSpPr>
          <p:nvPr/>
        </p:nvSpPr>
        <p:spPr>
          <a:xfrm>
            <a:off x="4953000" y="3851546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 Manifest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?</a:t>
            </a:r>
          </a:p>
          <a:p>
            <a:r>
              <a:rPr lang="en-US" altLang="ko-KR" sz="16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프로젝트를 설명하고 구성함</a:t>
            </a:r>
            <a:endParaRPr lang="en-US" altLang="ko-KR" sz="16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앱 이름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ID,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아이콘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테마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앱 </a:t>
            </a:r>
            <a:r>
              <a:rPr lang="ko-KR" altLang="en-US" sz="1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엑세스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권한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r>
              <a:rPr lang="en-US" altLang="ko-KR" sz="1400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Activity, Service, Intent</a:t>
            </a: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1"/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indent="0">
              <a:buNone/>
            </a:pPr>
            <a:endParaRPr lang="en-US" altLang="ko-KR" sz="1400" b="1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600" b="1" dirty="0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p.12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10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모비우스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및 앱 연결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샘플 프로젝트 가져 오기</a:t>
            </a: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1A17671-A4F5-442F-B866-9623BCCD1643}"/>
              </a:ext>
            </a:extLst>
          </p:cNvPr>
          <p:cNvSpPr/>
          <p:nvPr/>
        </p:nvSpPr>
        <p:spPr>
          <a:xfrm>
            <a:off x="1863867" y="1393698"/>
            <a:ext cx="214674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/>
              <a:t> 안드로이드 프로젝트 가져 오기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FB059B1-70D1-41A2-B51E-190BEF67E9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3697" y="1642013"/>
            <a:ext cx="2312733" cy="30756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96D68EE5-834D-47F5-8F59-36432B582B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86878" y="1642013"/>
            <a:ext cx="2794478" cy="307562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795E0DD-46A9-45D3-B1C7-0A29723E9B0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01804" y="1642013"/>
            <a:ext cx="2775787" cy="342492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6803636-7A2E-4DED-9BBC-B11D67A4C809}"/>
              </a:ext>
            </a:extLst>
          </p:cNvPr>
          <p:cNvSpPr/>
          <p:nvPr/>
        </p:nvSpPr>
        <p:spPr>
          <a:xfrm>
            <a:off x="1047778" y="4828367"/>
            <a:ext cx="4953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6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IoT OCEAN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샘플 소스 다운로드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(www.iotocean.org) 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p.13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모비우스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및 앱 연결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샘플 프로젝트 가져 오기</a:t>
            </a: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E03ECE6-A324-45EB-8FD3-97D316B21136}"/>
              </a:ext>
            </a:extLst>
          </p:cNvPr>
          <p:cNvSpPr/>
          <p:nvPr/>
        </p:nvSpPr>
        <p:spPr>
          <a:xfrm>
            <a:off x="1555956" y="1168181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2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Android/app/manifest(AndroidMainifest.xml) 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A3B62A2-BA9F-43D7-B1F5-68C6147D23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6480" y="1599068"/>
            <a:ext cx="5056733" cy="32890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3CC8FA7B-C9CF-4AB1-A972-B65DB1592E5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32786" y="2377516"/>
            <a:ext cx="5056734" cy="329079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6EC8691-59A6-436E-B56E-6E79122FB623}"/>
              </a:ext>
            </a:extLst>
          </p:cNvPr>
          <p:cNvSpPr/>
          <p:nvPr/>
        </p:nvSpPr>
        <p:spPr>
          <a:xfrm>
            <a:off x="5136639" y="5666526"/>
            <a:ext cx="39276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Android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app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layout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activity_main.xml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Design</a:t>
            </a:r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p.14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27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504007" y="136470"/>
            <a:ext cx="8543925" cy="52264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0099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defRPr>
            </a:lvl1pPr>
          </a:lstStyle>
          <a:p>
            <a:r>
              <a:rPr lang="ko-KR" altLang="en-US" b="1" dirty="0" err="1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모비우스</a:t>
            </a:r>
            <a:r>
              <a:rPr lang="ko-KR" altLang="en-US" b="1" dirty="0">
                <a:solidFill>
                  <a:srgbClr val="3333F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rPr>
              <a:t> 및 앱 연결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31055" y="818840"/>
            <a:ext cx="9354365" cy="563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1463" indent="-271463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Clr>
                <a:srgbClr val="00B0F0"/>
              </a:buClr>
              <a:buFont typeface="Wingdings" panose="05000000000000000000" pitchFamily="2" charset="2"/>
              <a:buChar char="v"/>
              <a:defRPr sz="20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 marL="355600" indent="-17621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FFC000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 marL="541338" indent="-182563" algn="l" defTabSz="914400" rtl="0" eaLnBrk="1" latinLnBrk="1" hangingPunct="1">
              <a:lnSpc>
                <a:spcPct val="100000"/>
              </a:lnSpc>
              <a:spcBef>
                <a:spcPts val="0"/>
              </a:spcBef>
              <a:buClr>
                <a:srgbClr val="92D050"/>
              </a:buClr>
              <a:buSzPct val="90000"/>
              <a:buFont typeface="Wingdings" panose="05000000000000000000" pitchFamily="2" charset="2"/>
              <a:buChar char="l"/>
              <a:defRPr sz="1600" kern="120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Tx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안드로이드에서 </a:t>
            </a:r>
            <a:r>
              <a:rPr lang="en-US" altLang="ko-KR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USB </a:t>
            </a:r>
            <a:r>
              <a:rPr lang="ko-KR" altLang="en-US" sz="16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디버깅 모드</a:t>
            </a:r>
            <a:endParaRPr lang="en-US" altLang="ko-KR" sz="10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xmlns="" id="{63C1AB0F-FE12-48B6-ABE8-1155BA6EE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xmlns="" id="{591D53B6-C785-4877-B349-EA64A078D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B200656-6F6C-44C4-A791-DCCB2EEC581A}"/>
              </a:ext>
            </a:extLst>
          </p:cNvPr>
          <p:cNvSpPr/>
          <p:nvPr/>
        </p:nvSpPr>
        <p:spPr>
          <a:xfrm>
            <a:off x="3499055" y="1082104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ko-KR" altLang="en-US" sz="12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2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장치를 디버깅 모드로 변경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29C7F3A-B64F-4EA4-B370-084E945C2B1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44" y="1543769"/>
            <a:ext cx="1617646" cy="29005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3EB8B0B-5468-4B58-B5A3-84DEEF8FD8C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17712" y="1543769"/>
            <a:ext cx="1617646" cy="29005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038B0E-E0E7-4E6C-A929-A1743C4DCC1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7380" y="1509330"/>
            <a:ext cx="1617646" cy="29349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BA73E9-9E90-415C-8D71-2898DB72D786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59679" y="1509329"/>
            <a:ext cx="1617646" cy="2934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4195FBBA-D2F2-4A2E-82AE-0D02606C769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31978" y="1509328"/>
            <a:ext cx="1508485" cy="29349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0201B89-2510-4AF0-B592-5962C06D180C}"/>
              </a:ext>
            </a:extLst>
          </p:cNvPr>
          <p:cNvSpPr/>
          <p:nvPr/>
        </p:nvSpPr>
        <p:spPr>
          <a:xfrm>
            <a:off x="919160" y="4795870"/>
            <a:ext cx="19014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“</a:t>
            </a:r>
            <a:r>
              <a:rPr lang="ko-KR" altLang="en-US" sz="1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Build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b="1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number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”</a:t>
            </a:r>
            <a:r>
              <a:rPr lang="ko-KR" altLang="en-US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클릭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9340" y="6261163"/>
            <a:ext cx="422939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3333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[1] oneM2M-Application-AndroidSample_User_Guide, p.15</a:t>
            </a:r>
            <a:endParaRPr lang="en-US" altLang="ko-KR" sz="800" dirty="0">
              <a:solidFill>
                <a:srgbClr val="3333FF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45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11173</TotalTime>
  <Words>5758</Words>
  <Application>Microsoft Office PowerPoint</Application>
  <PresentationFormat>A4 용지(210x297mm)</PresentationFormat>
  <Paragraphs>696</Paragraphs>
  <Slides>101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101</vt:i4>
      </vt:variant>
    </vt:vector>
  </HeadingPairs>
  <TitlesOfParts>
    <vt:vector size="114" baseType="lpstr">
      <vt:lpstr>굴림</vt:lpstr>
      <vt:lpstr>Arial</vt:lpstr>
      <vt:lpstr>Calibri</vt:lpstr>
      <vt:lpstr>맑은 고딕</vt:lpstr>
      <vt:lpstr>휴먼엑스포</vt:lpstr>
      <vt:lpstr>함초롬바탕</vt:lpstr>
      <vt:lpstr>Wingdings</vt:lpstr>
      <vt:lpstr>함초롬돋움</vt:lpstr>
      <vt:lpstr>Helvetica</vt:lpstr>
      <vt:lpstr>-윤고딕330</vt:lpstr>
      <vt:lpstr>나눔고딕 ExtraBold</vt:lpstr>
      <vt:lpstr>Tahoma</vt:lpstr>
      <vt:lpstr>Office 테마</vt:lpstr>
      <vt:lpstr>슬라이드 1</vt:lpstr>
      <vt:lpstr>슬라이드 2</vt:lpstr>
      <vt:lpstr>슬라이드 3</vt:lpstr>
      <vt:lpstr>OCEAN 소개 : OCEAN 오픈소스</vt:lpstr>
      <vt:lpstr>Mobius 소개 : Mobius 플랫폼 개요</vt:lpstr>
      <vt:lpstr>Mobius 구동 환경구축</vt:lpstr>
      <vt:lpstr>Mobius 구동 환경구축(Windows)</vt:lpstr>
      <vt:lpstr>Mobius 구동 환경구축(Windows) : MySQL 설치(1)</vt:lpstr>
      <vt:lpstr>Mobius 구동 환경구축(Windows) : MySQL 설치(2)</vt:lpstr>
      <vt:lpstr>Mobius 구동 환경구축(Windows) : MySQL 설치(3)</vt:lpstr>
      <vt:lpstr>Mobius 구동 환경구축(Windows) : MQTT 서버 설치</vt:lpstr>
      <vt:lpstr>Mobius 구동 환경구축 : Node JS 설치</vt:lpstr>
      <vt:lpstr>Mobius 구동 환경구축(Windows) : Mobius 서버 설치(1)</vt:lpstr>
      <vt:lpstr>Mobius 구동 환경구축(Windows) : Mobius 서버 설치(2)</vt:lpstr>
      <vt:lpstr>Mobius 구동 환경구축(Windows) : MySQL mobiusdb 테이블 가져오기 </vt:lpstr>
      <vt:lpstr>Mobius 구동 환경구축(Windows) : MySQL mobiusdb 테이블 가져오기 </vt:lpstr>
      <vt:lpstr>Mobius 실행 : Node modules 설치</vt:lpstr>
      <vt:lpstr>Mobius 실행 : Mobius 정보 설정</vt:lpstr>
      <vt:lpstr>Mobius 실행</vt:lpstr>
      <vt:lpstr>Mobius 구동 환경구축(Ubuntu)</vt:lpstr>
      <vt:lpstr>Mobius 구동 환경구축(Ubuntu) : MySQL 설치(1) </vt:lpstr>
      <vt:lpstr>Mobius 구동 환경구축(Ubuntu) : MySQL 설치(2) </vt:lpstr>
      <vt:lpstr>Mobius 구동 환경구축(Ubuntu) : MySQL 설치(3)</vt:lpstr>
      <vt:lpstr>Mobius 구동 환경구축(Ubuntu) : MySQL 설치(4)</vt:lpstr>
      <vt:lpstr>Mobius 구동 환경구축(Ubuntu) : MySQL 설치(5)</vt:lpstr>
      <vt:lpstr>Mobius 구동 환경구축(Ubuntu) : MySQL 설치(6)</vt:lpstr>
      <vt:lpstr>Mobius 구동 환경구축(Ubuntu) : Node js 설치(1)</vt:lpstr>
      <vt:lpstr>Mobius 구동 환경구축(Ubuntu) : Node js 설치(2)</vt:lpstr>
      <vt:lpstr>Mobius 구동 환경구축(Ubuntu) : Node js 설치(3)</vt:lpstr>
      <vt:lpstr>Mobius 구동 환경구축(Ubuntu) : Mobius DB 테이블 가져오기(1)</vt:lpstr>
      <vt:lpstr>Mobius 구동 환경구축(Ubuntu) : Mobius DB 테이블 가져오기(2)</vt:lpstr>
      <vt:lpstr>Mobius 구동 환경구축(Ubuntu) : Mobius DB 테이블 가져오기(3)</vt:lpstr>
      <vt:lpstr>Mobius 실행 : Node modules 설치</vt:lpstr>
      <vt:lpstr>Mobius 실행 : mobius 정보 설정</vt:lpstr>
      <vt:lpstr>Mobius 실행</vt:lpstr>
      <vt:lpstr>슬라이드 36</vt:lpstr>
      <vt:lpstr>슬라이드 37</vt:lpstr>
      <vt:lpstr>Mobius 플랫폼 주요 기능</vt:lpstr>
      <vt:lpstr>Mobius 디렉토리 및 소스 구조</vt:lpstr>
      <vt:lpstr>Mobius 디렉토리 및 소스 구조</vt:lpstr>
      <vt:lpstr>Mobius 디렉토리 및 소스 구조</vt:lpstr>
      <vt:lpstr>Mobius 디렉토리 및 소스 구조</vt:lpstr>
      <vt:lpstr>슬라이드 43</vt:lpstr>
      <vt:lpstr>&amp;Cube 소개</vt:lpstr>
      <vt:lpstr>&amp;Cube 소개 : 연결 구조</vt:lpstr>
      <vt:lpstr>&amp;Cube 구동 환경구축</vt:lpstr>
      <vt:lpstr>&amp;Cube 구동 환경구축 : Raspberry Pi 3 Model B</vt:lpstr>
      <vt:lpstr>&amp;Cube 구동 환경구축 : Raspbian OS 설치(1)</vt:lpstr>
      <vt:lpstr>&amp;Cube 구동 환경구축 : Raspbian OS 설치(2)</vt:lpstr>
      <vt:lpstr>&amp;Cube 구동 환경구축 : Raspbian OS 설치(3)</vt:lpstr>
      <vt:lpstr>&amp;Cube 구동 환경구축 : 원격 접속</vt:lpstr>
      <vt:lpstr>&amp;Cube 구동 환경구축 : 원격 접속</vt:lpstr>
      <vt:lpstr>&amp;Cube 구동 환경구축 : Node JS 설치(1)</vt:lpstr>
      <vt:lpstr>&amp;Cube 구동 환경구축 : Node JS 설치(2)</vt:lpstr>
      <vt:lpstr>&amp;Cube 구동 환경구축 : Node JS 설치(3)</vt:lpstr>
      <vt:lpstr>&amp;Cube 구동 환경구축 : Node JS 설치(4)</vt:lpstr>
      <vt:lpstr>&amp;Cube 구동 환경구축 : Samba FTP 서버 설치(1)</vt:lpstr>
      <vt:lpstr>&amp;Cube 구동 환경구축 : Samba FTP 서버 설치(2)</vt:lpstr>
      <vt:lpstr>&amp;Cube 구동 환경구축 : Samba FTP 서버 설치(3)</vt:lpstr>
      <vt:lpstr>&amp;Cube 구동 환경구축 : Samba FTP 서버 설치(4)</vt:lpstr>
      <vt:lpstr>&amp;Cube 구동 환경구축 : Samba FTP 서버 설치(5)</vt:lpstr>
      <vt:lpstr>&amp;Cube 설치 : nCube:Thyme for Node.js 다운로드(1)</vt:lpstr>
      <vt:lpstr>&amp;Cube 설치 : nCube:Thyme for Node.js 다운로드(2)</vt:lpstr>
      <vt:lpstr>&amp;Cube 설치 : nCube:Thyme for Node.js 다운로드(3)</vt:lpstr>
      <vt:lpstr>&amp;Cube 실행 : nCube:Thyme for Node.js 실행(1)</vt:lpstr>
      <vt:lpstr>&amp;Cube 실행 : nCube:Thyme for Node.js 실행(2)</vt:lpstr>
      <vt:lpstr>&amp;Cube 실행 : nCube:Thyme for Node.js 실행(3)</vt:lpstr>
      <vt:lpstr>&amp;Cube 실행 : nCube:Thyme for Node.js 실행(4)</vt:lpstr>
      <vt:lpstr>&amp;Cube 실행 : nCube:Thyme for Node.js 실행(5)</vt:lpstr>
      <vt:lpstr>&amp;Cube 실행 : nCube:Thyme for Node.js 실행(6)</vt:lpstr>
      <vt:lpstr>슬라이드 71</vt:lpstr>
      <vt:lpstr>슬라이드 72</vt:lpstr>
      <vt:lpstr>&amp;Cube 소스 구조</vt:lpstr>
      <vt:lpstr>&amp;Cube 소스 구조</vt:lpstr>
      <vt:lpstr>&amp;Cube 소스 구조</vt:lpstr>
      <vt:lpstr>슬라이드 76</vt:lpstr>
      <vt:lpstr>TAS 소개</vt:lpstr>
      <vt:lpstr>TAS 설치 실습 : Node JS 설치</vt:lpstr>
      <vt:lpstr>TAS 설치 실습 : TAS 다운로드</vt:lpstr>
      <vt:lpstr>TAS 설치 실습 : TAS 다운로드</vt:lpstr>
      <vt:lpstr>TAS 설치 실습 : TAS 설치 (1)</vt:lpstr>
      <vt:lpstr>TAS 설치 실습 : TAS 설치 (2)</vt:lpstr>
      <vt:lpstr>TAS 설치 실습 : TAS 실행</vt:lpstr>
      <vt:lpstr>TAS 설치 실습 : TAS 적용 예시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</vt:vector>
  </TitlesOfParts>
  <Company>LG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유루</dc:creator>
  <cp:lastModifiedBy>전주원</cp:lastModifiedBy>
  <cp:revision>689</cp:revision>
  <cp:lastPrinted>2017-12-04T16:39:30Z</cp:lastPrinted>
  <dcterms:created xsi:type="dcterms:W3CDTF">2015-10-05T04:26:27Z</dcterms:created>
  <dcterms:modified xsi:type="dcterms:W3CDTF">2018-02-09T05:46:56Z</dcterms:modified>
</cp:coreProperties>
</file>